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ppt/notesSlides/notesSlide28.xml" ContentType="application/vnd.openxmlformats-officedocument.presentationml.notesSlide+xml"/>
  <Override PartName="/ppt/slides/slide22.xml" ContentType="application/vnd.openxmlformats-officedocument.presentationml.slide+xml"/>
  <Override PartName="/ppt/notesSlides/notesSlide24.xml" ContentType="application/vnd.openxmlformats-officedocument.presentationml.notes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95" r:id="rId1"/>
  </p:sldMasterIdLst>
  <p:notesMasterIdLst>
    <p:notesMasterId r:id="rId30"/>
  </p:notesMasterIdLst>
  <p:sldIdLst>
    <p:sldId id="256" r:id="rId2"/>
    <p:sldId id="257" r:id="rId3"/>
    <p:sldId id="259" r:id="rId4"/>
    <p:sldId id="302" r:id="rId5"/>
    <p:sldId id="292" r:id="rId6"/>
    <p:sldId id="281" r:id="rId7"/>
    <p:sldId id="260" r:id="rId8"/>
    <p:sldId id="283" r:id="rId9"/>
    <p:sldId id="297" r:id="rId10"/>
    <p:sldId id="262" r:id="rId11"/>
    <p:sldId id="284" r:id="rId12"/>
    <p:sldId id="261" r:id="rId13"/>
    <p:sldId id="293" r:id="rId14"/>
    <p:sldId id="282" r:id="rId15"/>
    <p:sldId id="301" r:id="rId16"/>
    <p:sldId id="290" r:id="rId17"/>
    <p:sldId id="285" r:id="rId18"/>
    <p:sldId id="294" r:id="rId19"/>
    <p:sldId id="287" r:id="rId20"/>
    <p:sldId id="291" r:id="rId21"/>
    <p:sldId id="298" r:id="rId22"/>
    <p:sldId id="286" r:id="rId23"/>
    <p:sldId id="295" r:id="rId24"/>
    <p:sldId id="288" r:id="rId25"/>
    <p:sldId id="296" r:id="rId26"/>
    <p:sldId id="289" r:id="rId27"/>
    <p:sldId id="299" r:id="rId28"/>
    <p:sldId id="275" r:id="rId29"/>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E48312"/>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20014" autoAdjust="0"/>
    <p:restoredTop sz="70560" autoAdjust="0"/>
  </p:normalViewPr>
  <p:slideViewPr>
    <p:cSldViewPr snapToGrid="0" snapToObjects="1">
      <p:cViewPr varScale="1">
        <p:scale>
          <a:sx n="78" d="100"/>
          <a:sy n="78" d="100"/>
        </p:scale>
        <p:origin x="-1440"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8BDFAC0A-3592-4D06-8F6F-53F2B17AEA58}" type="datetimeFigureOut">
              <a:rPr lang="en-US" smtClean="0"/>
              <a:pPr/>
              <a:t>2/20/16</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C27D8C73-5C0D-4019-A0F1-D9C4D6A979FB}"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9656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gle.com/search?rlz=1C1CHFX_enUS606US606&amp;q=define+transmission&amp;sa=X&amp;ved=0ahUKEwjQ4Yv-6oTLAhUMQyYKHbulCFQQ_SoIHzAA" TargetMode="External"/><Relationship Id="rId4" Type="http://schemas.openxmlformats.org/officeDocument/2006/relationships/hyperlink" Target="https://www.google.com/search?rlz=1C1CHFX_enUS606US606&amp;q=define+conveyance&amp;sa=X&amp;ved=0ahUKEwjQ4Yv-6oTLAhUMQyYKHbulCFQQ_SoIIDAA" TargetMode="External"/><Relationship Id="rId5" Type="http://schemas.openxmlformats.org/officeDocument/2006/relationships/hyperlink" Target="https://www.google.com/search?rlz=1C1CHFX_enUS606US606&amp;q=define+disclosure&amp;sa=X&amp;ved=0ahUKEwjQ4Yv-6oTLAhUMQyYKHbulCFQQ_SoIITAA" TargetMode="External"/><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amazon.com/Radical-Hospitality-Benedicts-Love-Edition/dp/1557258910" TargetMode="External"/><Relationship Id="rId4" Type="http://schemas.openxmlformats.org/officeDocument/2006/relationships/hyperlink" Target="http://artsmarketing.org/resources/article/2014-06/curating-audiences-radical-hospitality-mixed-blood-theatre" TargetMode="External"/><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6173595"/>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33083747"/>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1180000"/>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47643770"/>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4387006"/>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6</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8762263"/>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05673781"/>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17790588"/>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2466528"/>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99974634"/>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4066223"/>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51692121"/>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Commnuication</a:t>
            </a:r>
            <a:r>
              <a:rPr lang="en-US" dirty="0"/>
              <a:t> the imparting or exchanging of information or news.</a:t>
            </a:r>
          </a:p>
          <a:p>
            <a:r>
              <a:rPr lang="en-US" dirty="0"/>
              <a:t>"direct communication between the two countries will produce greater understanding"</a:t>
            </a:r>
          </a:p>
          <a:p>
            <a:r>
              <a:rPr lang="en-US" i="1" dirty="0" err="1"/>
              <a:t>synonyms:</a:t>
            </a:r>
            <a:r>
              <a:rPr lang="en-US" dirty="0" err="1">
                <a:hlinkClick r:id="rId3"/>
              </a:rPr>
              <a:t>transmission</a:t>
            </a:r>
            <a:r>
              <a:rPr lang="en-US" dirty="0"/>
              <a:t>, </a:t>
            </a:r>
            <a:r>
              <a:rPr lang="en-US" dirty="0">
                <a:hlinkClick r:id="rId4"/>
              </a:rPr>
              <a:t>conveyance</a:t>
            </a:r>
            <a:r>
              <a:rPr lang="en-US" dirty="0"/>
              <a:t>, divulgence, </a:t>
            </a:r>
            <a:r>
              <a:rPr lang="en-US" dirty="0">
                <a:hlinkClick r:id="rId5"/>
              </a:rPr>
              <a:t>disclosure</a:t>
            </a:r>
            <a:r>
              <a:rPr lang="en-US" dirty="0"/>
              <a:t>; More</a:t>
            </a:r>
          </a:p>
          <a:p>
            <a:r>
              <a:rPr lang="en-US" b="1" dirty="0"/>
              <a:t>2</a:t>
            </a:r>
            <a:r>
              <a:rPr lang="en-US" dirty="0"/>
              <a:t>.</a:t>
            </a:r>
          </a:p>
          <a:p>
            <a:r>
              <a:rPr lang="en-US" dirty="0"/>
              <a:t>means of connection between people or places, in particular.</a:t>
            </a:r>
          </a:p>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13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1056954"/>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53756952"/>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17949280"/>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16</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0915866"/>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http://www.umcom.org/learn/is-it-time-to-move-from-friendly-to-radical-hospitality</a:t>
            </a:r>
          </a:p>
          <a:p>
            <a:endParaRPr lang="en-US" dirty="0"/>
          </a:p>
          <a:p>
            <a:r>
              <a:rPr lang="en-US" dirty="0"/>
              <a:t>http://www.grassrootssolutions.com/2014/07/10-ways-to-create-a-culture-of-radical-hospitality/</a:t>
            </a:r>
          </a:p>
          <a:p>
            <a:endParaRPr lang="en-US" dirty="0"/>
          </a:p>
          <a:p>
            <a:endParaRPr lang="en-US" dirty="0"/>
          </a:p>
          <a:p>
            <a:endParaRPr lang="en-US" dirty="0"/>
          </a:p>
          <a:p>
            <a:r>
              <a:rPr lang="en-US" dirty="0"/>
              <a:t>Originating in communities of faith, radical hospitality—a term coined by Father Daniel Holman and </a:t>
            </a:r>
            <a:r>
              <a:rPr lang="en-US" dirty="0" err="1"/>
              <a:t>Lonni</a:t>
            </a:r>
            <a:r>
              <a:rPr lang="en-US" dirty="0"/>
              <a:t> Collins Pratt, in their 2002 book, </a:t>
            </a:r>
            <a:r>
              <a:rPr lang="en-US" dirty="0">
                <a:hlinkClick r:id="rId3"/>
              </a:rPr>
              <a:t>Radical Hospitality: Benedict’s Way of Love</a:t>
            </a:r>
            <a:r>
              <a:rPr lang="en-US" dirty="0"/>
              <a:t>—can be defined as a practice of putting extraordinary effort and emphasis on making people feel welcome. This is why the concept is often referred to as “radical welcome.” It is about breaking down barriers that keep people from ongoing participation in an effort, movement, community, or campaign. It has been </a:t>
            </a:r>
            <a:r>
              <a:rPr lang="en-US" dirty="0" err="1"/>
              <a:t>called</a:t>
            </a:r>
            <a:r>
              <a:rPr lang="en-US" dirty="0" err="1">
                <a:hlinkClick r:id="rId4"/>
              </a:rPr>
              <a:t>the</a:t>
            </a:r>
            <a:r>
              <a:rPr lang="en-US" dirty="0">
                <a:hlinkClick r:id="rId4"/>
              </a:rPr>
              <a:t> art of revolutionizing access</a:t>
            </a:r>
            <a:r>
              <a:rPr lang="en-US" dirty="0"/>
              <a:t>—everybody is in, and nobody is out.</a:t>
            </a:r>
          </a:p>
          <a:p>
            <a:endParaRPr lang="en-US" dirty="0"/>
          </a:p>
          <a:p>
            <a:pPr defTabSz="929579">
              <a:defRPr/>
            </a:pPr>
            <a:r>
              <a:rPr lang="en-US" dirty="0"/>
              <a:t> “Radical hospitality” requires intentional invitation and welcome. It goes beyond greeters at the door and handshakes during worship to welcome every person as an honored guest.</a:t>
            </a:r>
          </a:p>
          <a:p>
            <a:pPr defTabSz="929579">
              <a:defRPr/>
            </a:pPr>
            <a:endParaRPr lang="en-US" dirty="0"/>
          </a:p>
          <a:p>
            <a:pPr defTabSz="929579">
              <a:defRPr/>
            </a:pPr>
            <a:r>
              <a:rPr lang="en-US" dirty="0"/>
              <a:t>radical hospitality is a concept that seeks to apply the principles of access and inclusion that can help traditionally underrepresented communities become more engaged, and help those who are already engaged stay motivated.</a:t>
            </a:r>
          </a:p>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17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4639407"/>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18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76713082"/>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19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78028934"/>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5089286"/>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8615025"/>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0657400"/>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1310575"/>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24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9342734"/>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46868277"/>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7D8C73-5C0D-4019-A0F1-D9C4D6A979FB}" type="slidenum">
              <a:rPr lang="en-US" smtClean="0"/>
              <a:pPr/>
              <a:t>26</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4932887"/>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33518735"/>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27D8C73-5C0D-4019-A0F1-D9C4D6A979FB}" type="slidenum">
              <a:rPr lang="en-US" smtClean="0"/>
              <a:pPr/>
              <a:t>28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1763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8D4AFBEA-ED43-5D49-AF53-4ACEDCB5A9E6}" type="datetimeFigureOut">
              <a:rPr lang="en-US" smtClean="0"/>
              <a:pPr/>
              <a:t>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7838597"/>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D4AFBEA-ED43-5D49-AF53-4ACEDCB5A9E6}" type="datetimeFigureOut">
              <a:rPr lang="en-US" smtClean="0"/>
              <a:pPr/>
              <a:t>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845116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D4AFBEA-ED43-5D49-AF53-4ACEDCB5A9E6}" type="datetimeFigureOut">
              <a:rPr lang="en-US" smtClean="0"/>
              <a:pPr/>
              <a:t>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7D62E-90BA-BF43-BA58-FAD3E77EA672}"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625000"/>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dirty="0"/>
              <a:t>Click to edit Master title style</a:t>
            </a:r>
          </a:p>
        </p:txBody>
      </p:sp>
      <p:sp>
        <p:nvSpPr>
          <p:cNvPr id="3" name="Content Placeholder 2"/>
          <p:cNvSpPr>
            <a:spLocks noGrp="1"/>
          </p:cNvSpPr>
          <p:nvPr>
            <p:ph sz="half" idx="1"/>
          </p:nvPr>
        </p:nvSpPr>
        <p:spPr>
          <a:xfrm>
            <a:off x="822960" y="1845734"/>
            <a:ext cx="370332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440" y="1845736"/>
            <a:ext cx="3703320" cy="402335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D4AFBEA-ED43-5D49-AF53-4ACEDCB5A9E6}" type="datetimeFigureOut">
              <a:rPr lang="en-US" smtClean="0"/>
              <a:pPr/>
              <a:t>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9873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dirty="0"/>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D4AFBEA-ED43-5D49-AF53-4ACEDCB5A9E6}" type="datetimeFigureOut">
              <a:rPr lang="en-US" smtClean="0"/>
              <a:pPr/>
              <a:t>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12562837"/>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4AFBEA-ED43-5D49-AF53-4ACEDCB5A9E6}" type="datetimeFigureOut">
              <a:rPr lang="en-US" smtClean="0"/>
              <a:pPr/>
              <a:t>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6705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4AFBEA-ED43-5D49-AF53-4ACEDCB5A9E6}" type="datetimeFigureOut">
              <a:rPr lang="en-US" smtClean="0"/>
              <a:pPr/>
              <a:t>2/20/16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29455084"/>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7" y="731520"/>
            <a:ext cx="5009393" cy="5257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D4AFBEA-ED43-5D49-AF53-4ACEDCB5A9E6}" type="datetimeFigureOut">
              <a:rPr lang="en-US" smtClean="0"/>
              <a:pPr/>
              <a:t>2/20/16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96821910"/>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8D4AFBEA-ED43-5D49-AF53-4ACEDCB5A9E6}" type="datetimeFigureOut">
              <a:rPr lang="en-US" smtClean="0"/>
              <a:pPr/>
              <a:t>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02178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D4AFBEA-ED43-5D49-AF53-4ACEDCB5A9E6}" type="datetimeFigureOut">
              <a:rPr lang="en-US" smtClean="0"/>
              <a:pPr/>
              <a:t>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8410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D4AFBEA-ED43-5D49-AF53-4ACEDCB5A9E6}" type="datetimeFigureOut">
              <a:rPr lang="en-US" smtClean="0"/>
              <a:pPr/>
              <a:t>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D7D62E-90BA-BF43-BA58-FAD3E77EA6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778156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D4AFBEA-ED43-5D49-AF53-4ACEDCB5A9E6}" type="datetimeFigureOut">
              <a:rPr lang="en-US" smtClean="0"/>
              <a:pPr/>
              <a:t>2/20/16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12D7D62E-90BA-BF43-BA58-FAD3E77EA672}"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15400475"/>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mailto:britt.drake@gmail.com" TargetMode="External"/><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Social_structure" TargetMode="External"/><Relationship Id="rId4" Type="http://schemas.openxmlformats.org/officeDocument/2006/relationships/hyperlink" Target="https://en.wikipedia.org/wiki/Social"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hyperlink" Target="https://www.youtube.com/watch?v=-Tci9EYMmAY" TargetMode="External"/><Relationship Id="rId5" Type="http://schemas.openxmlformats.org/officeDocument/2006/relationships/image" Target="../media/image20.jpeg"/><Relationship Id="rId1" Type="http://schemas.openxmlformats.org/officeDocument/2006/relationships/video" Target="file://localhost/https/::www.youtube.com:embed:-Tci9EYMmAY" TargetMode="External"/><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23.jpeg"/><Relationship Id="rId5" Type="http://schemas.openxmlformats.org/officeDocument/2006/relationships/hyperlink" Target="https://www.youtube.com/watch?v=i-8oN2cDFQo" TargetMode="External"/><Relationship Id="rId1" Type="http://schemas.openxmlformats.org/officeDocument/2006/relationships/video" Target="file://localhost/https/::www.youtube.com:embed:i-8oN2cDFQo" TargetMode="External"/><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1813307"/>
          </a:xfrm>
        </p:spPr>
        <p:txBody>
          <a:bodyPr>
            <a:normAutofit/>
          </a:bodyPr>
          <a:lstStyle/>
          <a:p>
            <a:r>
              <a:rPr lang="en-US" dirty="0" smtClean="0"/>
              <a:t>Digital Disciples</a:t>
            </a:r>
            <a:endParaRPr lang="en-US" dirty="0"/>
          </a:p>
        </p:txBody>
      </p:sp>
      <p:sp>
        <p:nvSpPr>
          <p:cNvPr id="3" name="Subtitle 2"/>
          <p:cNvSpPr>
            <a:spLocks noGrp="1"/>
          </p:cNvSpPr>
          <p:nvPr>
            <p:ph type="subTitle" idx="1"/>
          </p:nvPr>
        </p:nvSpPr>
        <p:spPr/>
        <p:txBody>
          <a:bodyPr vert="horz" lIns="91440" tIns="45720" rIns="91440" bIns="45720" rtlCol="0" anchor="t">
            <a:normAutofit/>
          </a:bodyPr>
          <a:lstStyle/>
          <a:p>
            <a:r>
              <a:rPr lang="en-US" dirty="0" smtClean="0"/>
              <a:t>February </a:t>
            </a:r>
            <a:r>
              <a:rPr lang="en-US" dirty="0"/>
              <a:t>20,</a:t>
            </a:r>
            <a:r>
              <a:rPr lang="en-US" dirty="0" smtClean="0"/>
              <a:t> 2016</a:t>
            </a:r>
            <a:endParaRPr lang="en-US" dirty="0"/>
          </a:p>
        </p:txBody>
      </p:sp>
      <p:pic>
        <p:nvPicPr>
          <p:cNvPr id="4" name="Picture 3"/>
          <p:cNvPicPr>
            <a:picLocks noChangeAspect="1"/>
          </p:cNvPicPr>
          <p:nvPr/>
        </p:nvPicPr>
        <p:blipFill>
          <a:blip r:embed="rId3"/>
          <a:srcRect l="5657" t="6403" r="5783" b="6910"/>
          <a:stretch>
            <a:fillRect/>
          </a:stretch>
        </p:blipFill>
        <p:spPr>
          <a:xfrm>
            <a:off x="5434642" y="3273634"/>
            <a:ext cx="3708662" cy="2698467"/>
          </a:xfrm>
          <a:prstGeom prst="rect">
            <a:avLst/>
          </a:prstGeom>
        </p:spPr>
      </p:pic>
      <p:sp>
        <p:nvSpPr>
          <p:cNvPr id="5" name="Rectangle 4"/>
          <p:cNvSpPr/>
          <p:nvPr/>
        </p:nvSpPr>
        <p:spPr>
          <a:xfrm>
            <a:off x="934839" y="2523419"/>
            <a:ext cx="6473166" cy="523220"/>
          </a:xfrm>
          <a:prstGeom prst="rect">
            <a:avLst/>
          </a:prstGeom>
        </p:spPr>
        <p:txBody>
          <a:bodyPr wrap="square">
            <a:spAutoFit/>
          </a:bodyPr>
          <a:lstStyle/>
          <a:p>
            <a:r>
              <a:rPr lang="en-US" sz="2800" dirty="0" smtClean="0"/>
              <a:t>Radical Hospitality through Social Media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4"/>
                                        </p:tgtEl>
                                        <p:attrNameLst>
                                          <p:attrName>r</p:attrName>
                                        </p:attrNameLst>
                                      </p:cBhvr>
                                    </p:animRot>
                                    <p:animRot by="-240000">
                                      <p:cBhvr>
                                        <p:cTn id="15" dur="200" fill="hold">
                                          <p:stCondLst>
                                            <p:cond delay="200"/>
                                          </p:stCondLst>
                                        </p:cTn>
                                        <p:tgtEl>
                                          <p:spTgt spid="4"/>
                                        </p:tgtEl>
                                        <p:attrNameLst>
                                          <p:attrName>r</p:attrName>
                                        </p:attrNameLst>
                                      </p:cBhvr>
                                    </p:animRot>
                                    <p:animRot by="240000">
                                      <p:cBhvr>
                                        <p:cTn id="16" dur="200" fill="hold">
                                          <p:stCondLst>
                                            <p:cond delay="400"/>
                                          </p:stCondLst>
                                        </p:cTn>
                                        <p:tgtEl>
                                          <p:spTgt spid="4"/>
                                        </p:tgtEl>
                                        <p:attrNameLst>
                                          <p:attrName>r</p:attrName>
                                        </p:attrNameLst>
                                      </p:cBhvr>
                                    </p:animRot>
                                    <p:animRot by="-240000">
                                      <p:cBhvr>
                                        <p:cTn id="17" dur="200" fill="hold">
                                          <p:stCondLst>
                                            <p:cond delay="600"/>
                                          </p:stCondLst>
                                        </p:cTn>
                                        <p:tgtEl>
                                          <p:spTgt spid="4"/>
                                        </p:tgtEl>
                                        <p:attrNameLst>
                                          <p:attrName>r</p:attrName>
                                        </p:attrNameLst>
                                      </p:cBhvr>
                                    </p:animRot>
                                    <p:animRot by="120000">
                                      <p:cBhvr>
                                        <p:cTn id="18"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a:t>
            </a:r>
          </a:p>
        </p:txBody>
      </p:sp>
      <p:sp>
        <p:nvSpPr>
          <p:cNvPr id="3" name="Content Placeholder 2"/>
          <p:cNvSpPr>
            <a:spLocks noGrp="1"/>
          </p:cNvSpPr>
          <p:nvPr>
            <p:ph idx="1"/>
          </p:nvPr>
        </p:nvSpPr>
        <p:spPr/>
        <p:txBody>
          <a:bodyPr vert="horz" lIns="0" tIns="45720" rIns="0" bIns="45720" rtlCol="0" anchor="t">
            <a:normAutofit/>
          </a:bodyPr>
          <a:lstStyle/>
          <a:p>
            <a:pPr marL="228600" indent="-228600">
              <a:buFont typeface="Arial" panose="020B0604020202020204" pitchFamily="34" charset="0"/>
              <a:buChar char="•"/>
            </a:pPr>
            <a:r>
              <a:rPr lang="en-US" dirty="0"/>
              <a:t>Introductions </a:t>
            </a:r>
          </a:p>
          <a:p>
            <a:pPr marL="228600" indent="-228600">
              <a:buFont typeface="Arial" panose="020B0604020202020204" pitchFamily="34" charset="0"/>
              <a:buChar char="•"/>
            </a:pPr>
            <a:r>
              <a:rPr lang="en-US" i="1" dirty="0"/>
              <a:t>What is Social Media?</a:t>
            </a:r>
          </a:p>
          <a:p>
            <a:pPr marL="228600" indent="-228600">
              <a:buFont typeface="Arial" panose="020B0604020202020204" pitchFamily="34" charset="0"/>
              <a:buChar char="•"/>
            </a:pPr>
            <a:r>
              <a:rPr lang="en-US" i="1" dirty="0"/>
              <a:t>What is Radical Hospitality?</a:t>
            </a:r>
          </a:p>
          <a:p>
            <a:pPr marL="228600" indent="-228600">
              <a:buFont typeface="Arial" panose="020B0604020202020204" pitchFamily="34" charset="0"/>
              <a:buChar char="•"/>
            </a:pPr>
            <a:r>
              <a:rPr lang="en-US" dirty="0"/>
              <a:t>Digital Interaction in Action</a:t>
            </a:r>
          </a:p>
          <a:p>
            <a:pPr marL="228600" indent="-228600">
              <a:buFont typeface="Arial" panose="020B0604020202020204" pitchFamily="34" charset="0"/>
              <a:buChar char="•"/>
            </a:pPr>
            <a:r>
              <a:rPr lang="en-US" dirty="0"/>
              <a:t>MAKE IT HAPPEN</a:t>
            </a:r>
            <a:r>
              <a:rPr lang="en-US" dirty="0" smtClean="0"/>
              <a:t>!</a:t>
            </a:r>
            <a:endParaRPr lang="en-US" dirty="0"/>
          </a:p>
          <a:p>
            <a:pPr marL="228600" indent="-228600">
              <a:buFont typeface="Arial" panose="020B0604020202020204" pitchFamily="34" charset="0"/>
              <a:buChar char="•"/>
            </a:pPr>
            <a:r>
              <a:rPr lang="en-US" dirty="0"/>
              <a:t>Questions</a:t>
            </a:r>
          </a:p>
          <a:p>
            <a:pPr marL="228600" indent="-228600">
              <a:buFont typeface="Arial" panose="020B0604020202020204" pitchFamily="34" charset="0"/>
              <a:buChar char="•"/>
            </a:pPr>
            <a:r>
              <a:rPr lang="en-US" dirty="0"/>
              <a:t>Workshop Feedback and Evaluation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Brittney Drakeford</a:t>
            </a:r>
          </a:p>
          <a:p>
            <a:r>
              <a:rPr lang="en-US" dirty="0"/>
              <a:t>Hipster Philanthropist </a:t>
            </a:r>
          </a:p>
          <a:p>
            <a:r>
              <a:rPr lang="en-US" dirty="0" smtClean="0"/>
              <a:t>Gethsemane UMC</a:t>
            </a:r>
            <a:endParaRPr lang="en-US" dirty="0"/>
          </a:p>
          <a:p>
            <a:r>
              <a:rPr lang="en-US" dirty="0"/>
              <a:t>Contact</a:t>
            </a:r>
          </a:p>
          <a:p>
            <a:pPr lvl="1"/>
            <a:r>
              <a:rPr lang="en-US" dirty="0"/>
              <a:t>Email – </a:t>
            </a:r>
            <a:r>
              <a:rPr lang="en-US" dirty="0">
                <a:hlinkClick r:id="rId3"/>
              </a:rPr>
              <a:t>britt.drake@gmail.com</a:t>
            </a:r>
            <a:endParaRPr lang="en-US" dirty="0"/>
          </a:p>
          <a:p>
            <a:pPr lvl="1"/>
            <a:r>
              <a:rPr lang="en-US" dirty="0"/>
              <a:t>Twitter - @</a:t>
            </a:r>
            <a:r>
              <a:rPr lang="en-US" dirty="0" err="1"/>
              <a:t>brittneythenerd</a:t>
            </a:r>
            <a:endParaRPr lang="en-US" dirty="0"/>
          </a:p>
          <a:p>
            <a:pPr lvl="1"/>
            <a:r>
              <a:rPr lang="en-US" dirty="0"/>
              <a:t>Web – brittneythenerd.com</a:t>
            </a:r>
          </a:p>
        </p:txBody>
      </p:sp>
      <p:pic>
        <p:nvPicPr>
          <p:cNvPr id="2050" name="Picture 2" descr="https://scontent-iad3-1.xx.fbcdn.net/hphotos-xpl1/t31.0-8/11754798_10101378680540053_4484653842081542376_o.jp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94859" y="1222626"/>
            <a:ext cx="4430597" cy="373979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a:xfrm>
            <a:off x="822959" y="1845734"/>
            <a:ext cx="7543801" cy="1583266"/>
          </a:xfrm>
        </p:spPr>
        <p:txBody>
          <a:bodyPr/>
          <a:lstStyle/>
          <a:p>
            <a:pPr marL="228600" indent="-228600">
              <a:buFont typeface="Arial" panose="020B0604020202020204" pitchFamily="34" charset="0"/>
              <a:buChar char="•"/>
            </a:pPr>
            <a:r>
              <a:rPr lang="en-US" dirty="0" smtClean="0">
                <a:solidFill>
                  <a:schemeClr val="tx1"/>
                </a:solidFill>
              </a:rPr>
              <a:t>The </a:t>
            </a:r>
            <a:r>
              <a:rPr lang="en-US" dirty="0">
                <a:solidFill>
                  <a:schemeClr val="tx1"/>
                </a:solidFill>
              </a:rPr>
              <a:t>imparting or exchanging of information or news</a:t>
            </a:r>
            <a:r>
              <a:rPr lang="en-US" dirty="0" smtClean="0">
                <a:solidFill>
                  <a:schemeClr val="tx1"/>
                </a:solidFill>
              </a:rPr>
              <a:t>.</a:t>
            </a:r>
          </a:p>
          <a:p>
            <a:pPr marL="228600" indent="-228600">
              <a:buFont typeface="Arial" panose="020B0604020202020204" pitchFamily="34" charset="0"/>
              <a:buChar char="•"/>
            </a:pPr>
            <a:r>
              <a:rPr lang="en-US" dirty="0" smtClean="0">
                <a:solidFill>
                  <a:schemeClr val="tx1"/>
                </a:solidFill>
              </a:rPr>
              <a:t>Means </a:t>
            </a:r>
            <a:r>
              <a:rPr lang="en-US" dirty="0">
                <a:solidFill>
                  <a:schemeClr val="tx1"/>
                </a:solidFill>
              </a:rPr>
              <a:t>of connection between people or places, in particular</a:t>
            </a:r>
            <a:r>
              <a:rPr lang="en-US" dirty="0" smtClean="0">
                <a:solidFill>
                  <a:schemeClr val="tx1"/>
                </a:solidFill>
              </a:rPr>
              <a:t>.</a:t>
            </a:r>
          </a:p>
          <a:p>
            <a:endParaRPr lang="en-US" dirty="0">
              <a:solidFill>
                <a:schemeClr val="tx1"/>
              </a:solidFill>
            </a:endParaRPr>
          </a:p>
          <a:p>
            <a:endParaRPr lang="en-US" dirty="0"/>
          </a:p>
        </p:txBody>
      </p:sp>
      <p:sp>
        <p:nvSpPr>
          <p:cNvPr id="4" name="Content Placeholder 2"/>
          <p:cNvSpPr txBox="1">
            <a:spLocks/>
          </p:cNvSpPr>
          <p:nvPr/>
        </p:nvSpPr>
        <p:spPr>
          <a:xfrm>
            <a:off x="822960" y="3433234"/>
            <a:ext cx="7543801" cy="1049866"/>
          </a:xfrm>
          <a:prstGeom prst="rect">
            <a:avLst/>
          </a:prstGeom>
        </p:spPr>
        <p:txBody>
          <a:bodyPr vert="horz" lIns="0" tIns="45720" rIns="0" bIns="45720" rtlCol="0">
            <a:normAutofit fontScale="850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None/>
            </a:pPr>
            <a:r>
              <a:rPr lang="en-US" sz="4400" dirty="0" smtClean="0">
                <a:solidFill>
                  <a:schemeClr val="tx1"/>
                </a:solidFill>
              </a:rPr>
              <a:t>HOW DO </a:t>
            </a:r>
            <a:r>
              <a:rPr lang="en-US" sz="5400" b="1" dirty="0" smtClean="0">
                <a:solidFill>
                  <a:schemeClr val="tx1"/>
                </a:solidFill>
              </a:rPr>
              <a:t>YOU</a:t>
            </a:r>
            <a:r>
              <a:rPr lang="en-US" sz="4400" dirty="0" smtClean="0">
                <a:solidFill>
                  <a:schemeClr val="tx1"/>
                </a:solidFill>
              </a:rPr>
              <a:t> COMMUNICATE?</a:t>
            </a:r>
          </a:p>
        </p:txBody>
      </p:sp>
      <p:pic>
        <p:nvPicPr>
          <p:cNvPr id="1026" name="Picture 2" descr="https://louisetalkscommunication.files.wordpress.com/2013/03/sender-receiver-message-image.png"/>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18453" y="2899834"/>
            <a:ext cx="5235345" cy="27051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1941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Social Media?</a:t>
            </a:r>
          </a:p>
        </p:txBody>
      </p:sp>
      <p:pic>
        <p:nvPicPr>
          <p:cNvPr id="5" name="Picture Placeholder 4"/>
          <p:cNvPicPr>
            <a:picLocks noGrp="1" noChangeAspect="1"/>
          </p:cNvPicPr>
          <p:nvPr>
            <p:ph type="pic" idx="1"/>
          </p:nvPr>
        </p:nvPicPr>
        <p:blipFill>
          <a:blip r:embed="rId3"/>
          <a:srcRect l="-157" r="157" b="46457"/>
          <a:stretch>
            <a:fillRect/>
          </a:stretch>
        </p:blipFill>
        <p:spPr>
          <a:xfrm>
            <a:off x="14377" y="0"/>
            <a:ext cx="9143989" cy="4896176"/>
          </a:xfr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44483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you done the following?</a:t>
            </a:r>
          </a:p>
        </p:txBody>
      </p:sp>
      <p:sp>
        <p:nvSpPr>
          <p:cNvPr id="3" name="Content Placeholder 2"/>
          <p:cNvSpPr>
            <a:spLocks noGrp="1"/>
          </p:cNvSpPr>
          <p:nvPr>
            <p:ph idx="1"/>
          </p:nvPr>
        </p:nvSpPr>
        <p:spPr/>
        <p:txBody>
          <a:bodyPr>
            <a:normAutofit/>
          </a:bodyPr>
          <a:lstStyle/>
          <a:p>
            <a:pPr marL="228600" indent="-228600">
              <a:buFont typeface="Arial" panose="020B0604020202020204" pitchFamily="34" charset="0"/>
              <a:buChar char="•"/>
            </a:pPr>
            <a:r>
              <a:rPr lang="en-US" dirty="0"/>
              <a:t>Participated in a Phone Tree</a:t>
            </a:r>
          </a:p>
          <a:p>
            <a:pPr marL="228600" indent="-228600">
              <a:buFont typeface="Arial" panose="020B0604020202020204" pitchFamily="34" charset="0"/>
              <a:buChar char="•"/>
            </a:pPr>
            <a:r>
              <a:rPr lang="en-US" dirty="0"/>
              <a:t>Talked to a neighbor</a:t>
            </a:r>
          </a:p>
          <a:p>
            <a:pPr marL="228600" indent="-228600">
              <a:buFont typeface="Arial" panose="020B0604020202020204" pitchFamily="34" charset="0"/>
              <a:buChar char="•"/>
            </a:pPr>
            <a:r>
              <a:rPr lang="en-US" dirty="0"/>
              <a:t>Played Candy Crush</a:t>
            </a:r>
          </a:p>
          <a:p>
            <a:pPr marL="228600" indent="-228600">
              <a:buFont typeface="Arial" panose="020B0604020202020204" pitchFamily="34" charset="0"/>
              <a:buChar char="•"/>
            </a:pPr>
            <a:r>
              <a:rPr lang="en-US" dirty="0"/>
              <a:t>Taken a selfie</a:t>
            </a:r>
          </a:p>
          <a:p>
            <a:pPr marL="228600" indent="-228600">
              <a:buFont typeface="Arial" panose="020B0604020202020204" pitchFamily="34" charset="0"/>
              <a:buChar char="•"/>
            </a:pPr>
            <a:r>
              <a:rPr lang="en-US" dirty="0"/>
              <a:t>Uploaded a picture to Facebook</a:t>
            </a:r>
          </a:p>
          <a:p>
            <a:pPr marL="228600" indent="-228600">
              <a:buFont typeface="Arial" panose="020B0604020202020204" pitchFamily="34" charset="0"/>
              <a:buChar char="•"/>
            </a:pPr>
            <a:r>
              <a:rPr lang="en-US" dirty="0" smtClean="0"/>
              <a:t>Attended a </a:t>
            </a:r>
            <a:r>
              <a:rPr lang="en-US" dirty="0"/>
              <a:t>community meeting</a:t>
            </a:r>
          </a:p>
          <a:p>
            <a:pPr marL="228600" indent="-228600">
              <a:buFont typeface="Arial" panose="020B0604020202020204" pitchFamily="34" charset="0"/>
              <a:buChar char="•"/>
            </a:pPr>
            <a:r>
              <a:rPr lang="en-US" dirty="0"/>
              <a:t>Used a Pen, Pencil, or Tablet</a:t>
            </a:r>
          </a:p>
        </p:txBody>
      </p:sp>
      <p:sp>
        <p:nvSpPr>
          <p:cNvPr id="4" name="Title 1"/>
          <p:cNvSpPr txBox="1">
            <a:spLocks/>
          </p:cNvSpPr>
          <p:nvPr/>
        </p:nvSpPr>
        <p:spPr>
          <a:xfrm>
            <a:off x="5319128" y="2610098"/>
            <a:ext cx="3478363" cy="111610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600" b="0" kern="1200">
                <a:solidFill>
                  <a:schemeClr val="accent1"/>
                </a:solidFill>
                <a:latin typeface="+mj-lt"/>
                <a:ea typeface="+mj-ea"/>
                <a:cs typeface="+mj-cs"/>
              </a:defRPr>
            </a:lvl1pPr>
          </a:lstStyle>
          <a:p>
            <a:r>
              <a:rPr lang="en-US" dirty="0"/>
              <a:t>If you have done any of these, then you have practiced social networking</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4953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4"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4"/>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22325" y="287338"/>
            <a:ext cx="7952988" cy="1449387"/>
          </a:xfrm>
        </p:spPr>
        <p:txBody>
          <a:bodyPr>
            <a:normAutofit/>
          </a:bodyPr>
          <a:lstStyle/>
          <a:p>
            <a:r>
              <a:rPr lang="en-US" dirty="0"/>
              <a:t>Social Network or Social Media</a:t>
            </a:r>
          </a:p>
        </p:txBody>
      </p:sp>
      <p:sp>
        <p:nvSpPr>
          <p:cNvPr id="3" name="Content Placeholder 2"/>
          <p:cNvSpPr>
            <a:spLocks noGrp="1"/>
          </p:cNvSpPr>
          <p:nvPr>
            <p:ph idx="1"/>
          </p:nvPr>
        </p:nvSpPr>
        <p:spPr>
          <a:xfrm>
            <a:off x="842963" y="1751013"/>
            <a:ext cx="7490260" cy="4275137"/>
          </a:xfrm>
        </p:spPr>
        <p:txBody>
          <a:bodyPr vert="horz" lIns="0" tIns="45720" rIns="0" bIns="45720" rtlCol="0" anchor="t">
            <a:normAutofit/>
          </a:bodyPr>
          <a:lstStyle/>
          <a:p>
            <a:pPr marL="228600" indent="-228600">
              <a:buFont typeface="Arial" panose="020B0604020202020204" pitchFamily="34" charset="0"/>
              <a:buChar char="•"/>
            </a:pPr>
            <a:r>
              <a:rPr lang="en-US" b="1" dirty="0"/>
              <a:t>Social Network </a:t>
            </a:r>
            <a:r>
              <a:rPr lang="en-US" dirty="0"/>
              <a:t>is </a:t>
            </a:r>
            <a:r>
              <a:rPr lang="en-US" dirty="0">
                <a:hlinkClick r:id="rId3" tooltip="Social structure"/>
              </a:rPr>
              <a:t>structure</a:t>
            </a:r>
            <a:r>
              <a:rPr lang="en-US" dirty="0"/>
              <a:t> made up of a set of </a:t>
            </a:r>
            <a:r>
              <a:rPr lang="en-US" dirty="0">
                <a:hlinkClick r:id="rId4" tooltip="Social"/>
              </a:rPr>
              <a:t>social</a:t>
            </a:r>
            <a:r>
              <a:rPr lang="en-US" dirty="0"/>
              <a:t> actors (such as individuals or organizations) that have a relationship or interaction with each other and multiple people.</a:t>
            </a:r>
            <a:br>
              <a:rPr lang="en-US" dirty="0"/>
            </a:br>
            <a:r>
              <a:rPr lang="en-US" dirty="0"/>
              <a:t/>
            </a:r>
            <a:br>
              <a:rPr lang="en-US" dirty="0"/>
            </a:br>
            <a:r>
              <a:rPr lang="en-US" dirty="0"/>
              <a:t>Social Network is a </a:t>
            </a:r>
            <a:r>
              <a:rPr lang="en-US" b="1" dirty="0" smtClean="0"/>
              <a:t>RELATIONSHIP</a:t>
            </a:r>
            <a:endParaRPr lang="en-US" b="1" dirty="0"/>
          </a:p>
          <a:p>
            <a:pPr marL="228600" indent="-228600">
              <a:buFont typeface="Arial" panose="020B0604020202020204" pitchFamily="34" charset="0"/>
              <a:buChar char="•"/>
            </a:pPr>
            <a:r>
              <a:rPr lang="en-US" b="1" dirty="0"/>
              <a:t>Social Media </a:t>
            </a:r>
            <a:r>
              <a:rPr lang="en-US" dirty="0"/>
              <a:t>is any website and application that enable users to create and share content or to participate in social networking.</a:t>
            </a:r>
            <a:br>
              <a:rPr lang="en-US" dirty="0"/>
            </a:br>
            <a:r>
              <a:rPr lang="en-US" dirty="0"/>
              <a:t/>
            </a:r>
            <a:br>
              <a:rPr lang="en-US" dirty="0"/>
            </a:br>
            <a:r>
              <a:rPr lang="en-US" dirty="0"/>
              <a:t>Social Media </a:t>
            </a:r>
            <a:r>
              <a:rPr lang="en-US" dirty="0" smtClean="0"/>
              <a:t>or Social Networking Site is </a:t>
            </a:r>
            <a:r>
              <a:rPr lang="en-US" dirty="0"/>
              <a:t>a </a:t>
            </a:r>
            <a:r>
              <a:rPr lang="en-US" b="1" dirty="0"/>
              <a:t>DIGITAL MEETING </a:t>
            </a:r>
            <a:r>
              <a:rPr lang="en-US" b="1" dirty="0" smtClean="0"/>
              <a:t>PLACE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Social Media</a:t>
            </a:r>
          </a:p>
        </p:txBody>
      </p:sp>
      <p:sp>
        <p:nvSpPr>
          <p:cNvPr id="3" name="Content Placeholder 2"/>
          <p:cNvSpPr>
            <a:spLocks noGrp="1"/>
          </p:cNvSpPr>
          <p:nvPr>
            <p:ph idx="1"/>
          </p:nvPr>
        </p:nvSpPr>
        <p:spPr/>
        <p:txBody>
          <a:bodyPr/>
          <a:lstStyle/>
          <a:p>
            <a:pPr marL="228600" indent="-228600">
              <a:buFont typeface="Arial" panose="020B0604020202020204" pitchFamily="34" charset="0"/>
              <a:buChar char="•"/>
            </a:pPr>
            <a:r>
              <a:rPr lang="en-US" dirty="0" smtClean="0"/>
              <a:t>Tool for communication</a:t>
            </a:r>
            <a:endParaRPr lang="en-US" dirty="0"/>
          </a:p>
          <a:p>
            <a:pPr marL="228600" indent="-228600">
              <a:buFont typeface="Arial" panose="020B0604020202020204" pitchFamily="34" charset="0"/>
              <a:buChar char="•"/>
            </a:pPr>
            <a:r>
              <a:rPr lang="en-US" dirty="0"/>
              <a:t>Create a community </a:t>
            </a:r>
            <a:r>
              <a:rPr lang="en-US" dirty="0" smtClean="0"/>
              <a:t>virtually</a:t>
            </a:r>
            <a:endParaRPr lang="en-US" dirty="0"/>
          </a:p>
          <a:p>
            <a:endParaRPr lang="en-US" dirty="0"/>
          </a:p>
          <a:p>
            <a:endParaRPr lang="en-US" b="1" dirty="0"/>
          </a:p>
        </p:txBody>
      </p:sp>
      <p:sp>
        <p:nvSpPr>
          <p:cNvPr id="4" name="Rectangle 3"/>
          <p:cNvSpPr/>
          <p:nvPr/>
        </p:nvSpPr>
        <p:spPr>
          <a:xfrm>
            <a:off x="740767" y="2715100"/>
            <a:ext cx="4636206" cy="400110"/>
          </a:xfrm>
          <a:prstGeom prst="rect">
            <a:avLst/>
          </a:prstGeom>
        </p:spPr>
        <p:txBody>
          <a:bodyPr wrap="none">
            <a:spAutoFit/>
          </a:bodyPr>
          <a:lstStyle/>
          <a:p>
            <a:pPr marL="228600" indent="-228600">
              <a:buClr>
                <a:srgbClr val="E48312"/>
              </a:buClr>
              <a:buFont typeface="Arial" panose="020B0604020202020204" pitchFamily="34" charset="0"/>
              <a:buChar char="•"/>
            </a:pPr>
            <a:r>
              <a:rPr lang="en-US" sz="2000" dirty="0">
                <a:solidFill>
                  <a:schemeClr val="tx1">
                    <a:lumMod val="75000"/>
                    <a:lumOff val="25000"/>
                  </a:schemeClr>
                </a:solidFill>
              </a:rPr>
              <a:t>Connect with </a:t>
            </a:r>
            <a:r>
              <a:rPr lang="en-US" sz="2000" b="1" dirty="0" smtClean="0">
                <a:solidFill>
                  <a:srgbClr val="0070C0"/>
                </a:solidFill>
              </a:rPr>
              <a:t>OLD</a:t>
            </a:r>
            <a:r>
              <a:rPr lang="en-US" sz="2000" b="1" dirty="0" smtClean="0">
                <a:solidFill>
                  <a:srgbClr val="E48312"/>
                </a:solidFill>
              </a:rPr>
              <a:t> </a:t>
            </a:r>
            <a:r>
              <a:rPr lang="en-US" sz="2000" dirty="0" smtClean="0">
                <a:solidFill>
                  <a:schemeClr val="tx1">
                    <a:lumMod val="75000"/>
                    <a:lumOff val="25000"/>
                  </a:schemeClr>
                </a:solidFill>
              </a:rPr>
              <a:t>people </a:t>
            </a:r>
            <a:r>
              <a:rPr lang="en-US" sz="2000" dirty="0">
                <a:solidFill>
                  <a:schemeClr val="tx1">
                    <a:lumMod val="75000"/>
                    <a:lumOff val="25000"/>
                  </a:schemeClr>
                </a:solidFill>
              </a:rPr>
              <a:t>and </a:t>
            </a:r>
            <a:r>
              <a:rPr lang="en-US" sz="2000" b="1" dirty="0" smtClean="0">
                <a:solidFill>
                  <a:srgbClr val="0070C0"/>
                </a:solidFill>
              </a:rPr>
              <a:t>OLD </a:t>
            </a:r>
            <a:r>
              <a:rPr lang="en-US" sz="2000" dirty="0" smtClean="0">
                <a:solidFill>
                  <a:schemeClr val="tx1">
                    <a:lumMod val="75000"/>
                    <a:lumOff val="25000"/>
                  </a:schemeClr>
                </a:solidFill>
              </a:rPr>
              <a:t>ideas</a:t>
            </a:r>
            <a:endParaRPr lang="en-US" sz="2000" dirty="0">
              <a:solidFill>
                <a:schemeClr val="tx1">
                  <a:lumMod val="75000"/>
                  <a:lumOff val="25000"/>
                </a:schemeClr>
              </a:solidFill>
            </a:endParaRPr>
          </a:p>
        </p:txBody>
      </p:sp>
      <p:sp>
        <p:nvSpPr>
          <p:cNvPr id="5" name="Rectangle 4"/>
          <p:cNvSpPr/>
          <p:nvPr/>
        </p:nvSpPr>
        <p:spPr>
          <a:xfrm>
            <a:off x="740767" y="2715100"/>
            <a:ext cx="4717958" cy="400110"/>
          </a:xfrm>
          <a:prstGeom prst="rect">
            <a:avLst/>
          </a:prstGeom>
        </p:spPr>
        <p:txBody>
          <a:bodyPr wrap="none">
            <a:spAutoFit/>
          </a:bodyPr>
          <a:lstStyle/>
          <a:p>
            <a:pPr marL="228600" indent="-228600">
              <a:buClr>
                <a:srgbClr val="E48312"/>
              </a:buClr>
              <a:buFont typeface="Arial" panose="020B0604020202020204" pitchFamily="34" charset="0"/>
              <a:buChar char="•"/>
            </a:pPr>
            <a:r>
              <a:rPr lang="en-US" sz="2000" dirty="0">
                <a:solidFill>
                  <a:schemeClr val="tx1">
                    <a:lumMod val="75000"/>
                    <a:lumOff val="25000"/>
                  </a:schemeClr>
                </a:solidFill>
              </a:rPr>
              <a:t>Connect with </a:t>
            </a:r>
            <a:r>
              <a:rPr lang="en-US" sz="2000" b="1" dirty="0" smtClean="0">
                <a:solidFill>
                  <a:srgbClr val="0070C0"/>
                </a:solidFill>
              </a:rPr>
              <a:t>OLD </a:t>
            </a:r>
            <a:r>
              <a:rPr lang="en-US" sz="2000" dirty="0" smtClean="0">
                <a:solidFill>
                  <a:schemeClr val="tx1">
                    <a:lumMod val="75000"/>
                    <a:lumOff val="25000"/>
                  </a:schemeClr>
                </a:solidFill>
              </a:rPr>
              <a:t>people </a:t>
            </a:r>
            <a:r>
              <a:rPr lang="en-US" sz="2000" dirty="0">
                <a:solidFill>
                  <a:schemeClr val="tx1">
                    <a:lumMod val="75000"/>
                    <a:lumOff val="25000"/>
                  </a:schemeClr>
                </a:solidFill>
              </a:rPr>
              <a:t>and </a:t>
            </a:r>
            <a:r>
              <a:rPr lang="en-US" sz="2000" b="1" dirty="0" smtClean="0">
                <a:solidFill>
                  <a:srgbClr val="0070C0"/>
                </a:solidFill>
              </a:rPr>
              <a:t>NEW</a:t>
            </a:r>
            <a:r>
              <a:rPr lang="en-US" sz="2000" b="1" dirty="0" smtClean="0">
                <a:solidFill>
                  <a:schemeClr val="tx1">
                    <a:lumMod val="75000"/>
                    <a:lumOff val="25000"/>
                  </a:schemeClr>
                </a:solidFill>
              </a:rPr>
              <a:t> </a:t>
            </a:r>
            <a:r>
              <a:rPr lang="en-US" sz="2000" dirty="0" smtClean="0">
                <a:solidFill>
                  <a:schemeClr val="tx1">
                    <a:lumMod val="75000"/>
                    <a:lumOff val="25000"/>
                  </a:schemeClr>
                </a:solidFill>
              </a:rPr>
              <a:t>ideas</a:t>
            </a:r>
            <a:endParaRPr lang="en-US" sz="2000" dirty="0">
              <a:solidFill>
                <a:schemeClr val="tx1">
                  <a:lumMod val="75000"/>
                  <a:lumOff val="25000"/>
                </a:schemeClr>
              </a:solidFill>
            </a:endParaRPr>
          </a:p>
        </p:txBody>
      </p:sp>
      <p:sp>
        <p:nvSpPr>
          <p:cNvPr id="6" name="Rectangle 5"/>
          <p:cNvSpPr/>
          <p:nvPr/>
        </p:nvSpPr>
        <p:spPr>
          <a:xfrm>
            <a:off x="740767" y="2715100"/>
            <a:ext cx="4717958" cy="400110"/>
          </a:xfrm>
          <a:prstGeom prst="rect">
            <a:avLst/>
          </a:prstGeom>
        </p:spPr>
        <p:txBody>
          <a:bodyPr wrap="none">
            <a:spAutoFit/>
          </a:bodyPr>
          <a:lstStyle/>
          <a:p>
            <a:pPr marL="228600" indent="-228600">
              <a:buClr>
                <a:srgbClr val="E48312"/>
              </a:buClr>
              <a:buFont typeface="Arial" panose="020B0604020202020204" pitchFamily="34" charset="0"/>
              <a:buChar char="•"/>
            </a:pPr>
            <a:r>
              <a:rPr lang="en-US" sz="2000" dirty="0">
                <a:solidFill>
                  <a:schemeClr val="tx1">
                    <a:lumMod val="75000"/>
                    <a:lumOff val="25000"/>
                  </a:schemeClr>
                </a:solidFill>
              </a:rPr>
              <a:t>Connect with </a:t>
            </a:r>
            <a:r>
              <a:rPr lang="en-US" sz="2000" b="1" dirty="0" smtClean="0">
                <a:solidFill>
                  <a:srgbClr val="0070C0"/>
                </a:solidFill>
              </a:rPr>
              <a:t>NEW</a:t>
            </a:r>
            <a:r>
              <a:rPr lang="en-US" sz="2000" b="1" dirty="0" smtClean="0">
                <a:solidFill>
                  <a:schemeClr val="tx1">
                    <a:lumMod val="75000"/>
                    <a:lumOff val="25000"/>
                  </a:schemeClr>
                </a:solidFill>
              </a:rPr>
              <a:t> </a:t>
            </a:r>
            <a:r>
              <a:rPr lang="en-US" sz="2000" dirty="0" smtClean="0">
                <a:solidFill>
                  <a:schemeClr val="tx1">
                    <a:lumMod val="75000"/>
                    <a:lumOff val="25000"/>
                  </a:schemeClr>
                </a:solidFill>
              </a:rPr>
              <a:t>people </a:t>
            </a:r>
            <a:r>
              <a:rPr lang="en-US" sz="2000" dirty="0">
                <a:solidFill>
                  <a:schemeClr val="tx1">
                    <a:lumMod val="75000"/>
                    <a:lumOff val="25000"/>
                  </a:schemeClr>
                </a:solidFill>
              </a:rPr>
              <a:t>and </a:t>
            </a:r>
            <a:r>
              <a:rPr lang="en-US" sz="2000" b="1" dirty="0" smtClean="0">
                <a:solidFill>
                  <a:srgbClr val="0070C0"/>
                </a:solidFill>
              </a:rPr>
              <a:t>OLD </a:t>
            </a:r>
            <a:r>
              <a:rPr lang="en-US" sz="2000" dirty="0" smtClean="0">
                <a:solidFill>
                  <a:schemeClr val="tx1">
                    <a:lumMod val="75000"/>
                    <a:lumOff val="25000"/>
                  </a:schemeClr>
                </a:solidFill>
              </a:rPr>
              <a:t>ideas</a:t>
            </a:r>
            <a:endParaRPr lang="en-US" sz="2000" dirty="0">
              <a:solidFill>
                <a:schemeClr val="tx1">
                  <a:lumMod val="75000"/>
                  <a:lumOff val="25000"/>
                </a:schemeClr>
              </a:solidFill>
            </a:endParaRPr>
          </a:p>
        </p:txBody>
      </p:sp>
      <p:sp>
        <p:nvSpPr>
          <p:cNvPr id="7" name="Rectangle 6"/>
          <p:cNvSpPr/>
          <p:nvPr/>
        </p:nvSpPr>
        <p:spPr>
          <a:xfrm>
            <a:off x="740767" y="2715100"/>
            <a:ext cx="4799712" cy="400110"/>
          </a:xfrm>
          <a:prstGeom prst="rect">
            <a:avLst/>
          </a:prstGeom>
        </p:spPr>
        <p:txBody>
          <a:bodyPr wrap="none">
            <a:spAutoFit/>
          </a:bodyPr>
          <a:lstStyle/>
          <a:p>
            <a:pPr marL="228600" indent="-228600">
              <a:buClr>
                <a:srgbClr val="E48312"/>
              </a:buClr>
              <a:buFont typeface="Arial" panose="020B0604020202020204" pitchFamily="34" charset="0"/>
              <a:buChar char="•"/>
            </a:pPr>
            <a:r>
              <a:rPr lang="en-US" sz="2000" dirty="0">
                <a:solidFill>
                  <a:schemeClr val="tx1">
                    <a:lumMod val="75000"/>
                    <a:lumOff val="25000"/>
                  </a:schemeClr>
                </a:solidFill>
              </a:rPr>
              <a:t>Connect with </a:t>
            </a:r>
            <a:r>
              <a:rPr lang="en-US" sz="2000" b="1" dirty="0" smtClean="0">
                <a:solidFill>
                  <a:srgbClr val="0070C0"/>
                </a:solidFill>
              </a:rPr>
              <a:t>NEW</a:t>
            </a:r>
            <a:r>
              <a:rPr lang="en-US" sz="2000" b="1" dirty="0" smtClean="0">
                <a:solidFill>
                  <a:schemeClr val="tx1">
                    <a:lumMod val="75000"/>
                    <a:lumOff val="25000"/>
                  </a:schemeClr>
                </a:solidFill>
              </a:rPr>
              <a:t> </a:t>
            </a:r>
            <a:r>
              <a:rPr lang="en-US" sz="2000" dirty="0" smtClean="0">
                <a:solidFill>
                  <a:schemeClr val="tx1">
                    <a:lumMod val="75000"/>
                    <a:lumOff val="25000"/>
                  </a:schemeClr>
                </a:solidFill>
              </a:rPr>
              <a:t>people </a:t>
            </a:r>
            <a:r>
              <a:rPr lang="en-US" sz="2000" dirty="0">
                <a:solidFill>
                  <a:schemeClr val="tx1">
                    <a:lumMod val="75000"/>
                    <a:lumOff val="25000"/>
                  </a:schemeClr>
                </a:solidFill>
              </a:rPr>
              <a:t>and </a:t>
            </a:r>
            <a:r>
              <a:rPr lang="en-US" sz="2000" b="1" dirty="0" smtClean="0">
                <a:solidFill>
                  <a:srgbClr val="0070C0"/>
                </a:solidFill>
              </a:rPr>
              <a:t>NEW </a:t>
            </a:r>
            <a:r>
              <a:rPr lang="en-US" sz="2000" dirty="0" smtClean="0">
                <a:solidFill>
                  <a:schemeClr val="tx1">
                    <a:lumMod val="75000"/>
                    <a:lumOff val="25000"/>
                  </a:schemeClr>
                </a:solidFill>
              </a:rPr>
              <a:t>ideas</a:t>
            </a:r>
            <a:endParaRPr lang="en-US" sz="2000" dirty="0">
              <a:solidFill>
                <a:schemeClr val="tx1">
                  <a:lumMod val="75000"/>
                  <a:lumOff val="2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1156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4" grpId="1"/>
      <p:bldP spid="5" grpId="0"/>
      <p:bldP spid="5" grpId="1"/>
      <p:bldP spid="6" grpId="0"/>
      <p:bldP spid="6" grpId="1"/>
      <p:bldP spid="7"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We're all connected</a:t>
            </a:r>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3"/>
          <a:srcRect l="4894" t="9043" r="4170" b="42661"/>
          <a:stretch>
            <a:fillRect/>
          </a:stretch>
        </p:blipFill>
        <p:spPr>
          <a:xfrm>
            <a:off x="0" y="0"/>
            <a:ext cx="9214597" cy="4892407"/>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25228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Social Media	</a:t>
            </a:r>
          </a:p>
        </p:txBody>
      </p:sp>
      <p:sp>
        <p:nvSpPr>
          <p:cNvPr id="3" name="Content Placeholder 2"/>
          <p:cNvSpPr>
            <a:spLocks noGrp="1"/>
          </p:cNvSpPr>
          <p:nvPr>
            <p:ph sz="half" idx="1"/>
          </p:nvPr>
        </p:nvSpPr>
        <p:spPr/>
        <p:txBody>
          <a:bodyPr vert="horz" lIns="0" tIns="45720" rIns="0" bIns="45720" rtlCol="0" anchor="t">
            <a:normAutofit/>
          </a:bodyPr>
          <a:lstStyle/>
          <a:p>
            <a:pPr marL="228600" indent="-228600">
              <a:buFont typeface="Arial" panose="020B0604020202020204" pitchFamily="34" charset="0"/>
              <a:buChar char="•"/>
            </a:pPr>
            <a:r>
              <a:rPr lang="en-US" dirty="0"/>
              <a:t>Blogs</a:t>
            </a:r>
          </a:p>
          <a:p>
            <a:pPr marL="228600" indent="-228600">
              <a:buFont typeface="Arial" panose="020B0604020202020204" pitchFamily="34" charset="0"/>
              <a:buChar char="•"/>
            </a:pPr>
            <a:r>
              <a:rPr lang="en-US" dirty="0"/>
              <a:t>Microblogs</a:t>
            </a:r>
          </a:p>
          <a:p>
            <a:pPr marL="228600" indent="-228600">
              <a:buFont typeface="Arial" panose="020B0604020202020204" pitchFamily="34" charset="0"/>
              <a:buChar char="•"/>
            </a:pPr>
            <a:r>
              <a:rPr lang="en-US" dirty="0"/>
              <a:t>Wikis </a:t>
            </a:r>
          </a:p>
          <a:p>
            <a:pPr marL="228600" indent="-228600">
              <a:buFont typeface="Arial" panose="020B0604020202020204" pitchFamily="34" charset="0"/>
              <a:buChar char="•"/>
            </a:pPr>
            <a:r>
              <a:rPr lang="en-US" dirty="0"/>
              <a:t>Discussion Forums</a:t>
            </a:r>
          </a:p>
          <a:p>
            <a:pPr marL="228600" indent="-228600">
              <a:buFont typeface="Arial" panose="020B0604020202020204" pitchFamily="34" charset="0"/>
              <a:buChar char="•"/>
            </a:pPr>
            <a:r>
              <a:rPr lang="en-US" dirty="0"/>
              <a:t>Video Shares</a:t>
            </a:r>
          </a:p>
          <a:p>
            <a:endParaRPr lang="en-US" dirty="0"/>
          </a:p>
        </p:txBody>
      </p:sp>
      <p:sp>
        <p:nvSpPr>
          <p:cNvPr id="4" name="Content Placeholder 3"/>
          <p:cNvSpPr>
            <a:spLocks noGrp="1"/>
          </p:cNvSpPr>
          <p:nvPr>
            <p:ph sz="half" idx="2"/>
          </p:nvPr>
        </p:nvSpPr>
        <p:spPr/>
        <p:txBody>
          <a:bodyPr/>
          <a:lstStyle/>
          <a:p>
            <a:pPr marL="228600" indent="-228600">
              <a:buFont typeface="Arial" panose="020B0604020202020204" pitchFamily="34" charset="0"/>
              <a:buChar char="•"/>
            </a:pPr>
            <a:r>
              <a:rPr lang="en-US" dirty="0"/>
              <a:t>Email</a:t>
            </a:r>
          </a:p>
          <a:p>
            <a:pPr marL="228600" indent="-228600">
              <a:buFont typeface="Arial" panose="020B0604020202020204" pitchFamily="34" charset="0"/>
              <a:buChar char="•"/>
            </a:pPr>
            <a:r>
              <a:rPr lang="en-US" dirty="0" err="1"/>
              <a:t>Voip</a:t>
            </a:r>
            <a:r>
              <a:rPr lang="en-US" dirty="0"/>
              <a:t> (Skype, </a:t>
            </a:r>
            <a:r>
              <a:rPr lang="en-US" dirty="0" err="1"/>
              <a:t>Ovoo</a:t>
            </a:r>
            <a:r>
              <a:rPr lang="en-US" dirty="0"/>
              <a:t>, Google Voice)</a:t>
            </a:r>
          </a:p>
          <a:p>
            <a:pPr marL="228600" indent="-228600">
              <a:buFont typeface="Arial" panose="020B0604020202020204" pitchFamily="34" charset="0"/>
              <a:buChar char="•"/>
            </a:pPr>
            <a:r>
              <a:rPr lang="en-US" dirty="0"/>
              <a:t>Video </a:t>
            </a:r>
            <a:r>
              <a:rPr lang="en-US" dirty="0" smtClean="0"/>
              <a:t>Games</a:t>
            </a:r>
            <a:endParaRPr lang="en-US" dirty="0"/>
          </a:p>
          <a:p>
            <a:pPr marL="228600" indent="-228600">
              <a:buFont typeface="Arial" panose="020B0604020202020204" pitchFamily="34" charset="0"/>
              <a:buChar char="•"/>
            </a:pPr>
            <a:r>
              <a:rPr lang="en-US" dirty="0" smtClean="0"/>
              <a:t>Digital Communities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a:t>
            </a:r>
            <a:r>
              <a:rPr lang="en-US" dirty="0"/>
              <a:t>Social Media Sites</a:t>
            </a:r>
          </a:p>
        </p:txBody>
      </p:sp>
      <p:pic>
        <p:nvPicPr>
          <p:cNvPr id="8" name="Content Placeholder 7"/>
          <p:cNvPicPr>
            <a:picLocks noGrp="1" noChangeAspect="1"/>
          </p:cNvPicPr>
          <p:nvPr>
            <p:ph idx="1"/>
          </p:nvPr>
        </p:nvPicPr>
        <p:blipFill>
          <a:blip r:embed="rId3"/>
          <a:stretch>
            <a:fillRect/>
          </a:stretch>
        </p:blipFill>
        <p:spPr>
          <a:xfrm>
            <a:off x="2821413" y="2087952"/>
            <a:ext cx="1771650" cy="1771650"/>
          </a:xfrm>
        </p:spPr>
      </p:pic>
      <p:pic>
        <p:nvPicPr>
          <p:cNvPr id="9" name="Picture 8"/>
          <p:cNvPicPr>
            <a:picLocks noChangeAspect="1"/>
          </p:cNvPicPr>
          <p:nvPr/>
        </p:nvPicPr>
        <p:blipFill>
          <a:blip r:embed="rId4"/>
          <a:stretch>
            <a:fillRect/>
          </a:stretch>
        </p:blipFill>
        <p:spPr>
          <a:xfrm>
            <a:off x="876815" y="2087952"/>
            <a:ext cx="1771650" cy="1771650"/>
          </a:xfrm>
          <a:prstGeom prst="rect">
            <a:avLst/>
          </a:prstGeom>
        </p:spPr>
      </p:pic>
      <p:pic>
        <p:nvPicPr>
          <p:cNvPr id="10" name="Picture 9"/>
          <p:cNvPicPr>
            <a:picLocks noChangeAspect="1"/>
          </p:cNvPicPr>
          <p:nvPr/>
        </p:nvPicPr>
        <p:blipFill>
          <a:blip r:embed="rId5"/>
          <a:stretch>
            <a:fillRect/>
          </a:stretch>
        </p:blipFill>
        <p:spPr>
          <a:xfrm>
            <a:off x="4749033" y="2087952"/>
            <a:ext cx="1771650" cy="1771650"/>
          </a:xfrm>
          <a:prstGeom prst="rect">
            <a:avLst/>
          </a:prstGeom>
        </p:spPr>
      </p:pic>
      <p:pic>
        <p:nvPicPr>
          <p:cNvPr id="11" name="Picture 10"/>
          <p:cNvPicPr>
            <a:picLocks noChangeAspect="1"/>
          </p:cNvPicPr>
          <p:nvPr/>
        </p:nvPicPr>
        <p:blipFill>
          <a:blip r:embed="rId6"/>
          <a:stretch>
            <a:fillRect/>
          </a:stretch>
        </p:blipFill>
        <p:spPr>
          <a:xfrm>
            <a:off x="6722018" y="4020235"/>
            <a:ext cx="1771650" cy="1771650"/>
          </a:xfrm>
          <a:prstGeom prst="rect">
            <a:avLst/>
          </a:prstGeom>
        </p:spPr>
      </p:pic>
      <p:pic>
        <p:nvPicPr>
          <p:cNvPr id="12" name="Picture 11"/>
          <p:cNvPicPr>
            <a:picLocks noChangeAspect="1"/>
          </p:cNvPicPr>
          <p:nvPr/>
        </p:nvPicPr>
        <p:blipFill>
          <a:blip r:embed="rId7"/>
          <a:stretch>
            <a:fillRect/>
          </a:stretch>
        </p:blipFill>
        <p:spPr>
          <a:xfrm>
            <a:off x="822960" y="4034612"/>
            <a:ext cx="1771650" cy="1771650"/>
          </a:xfrm>
          <a:prstGeom prst="rect">
            <a:avLst/>
          </a:prstGeom>
        </p:spPr>
      </p:pic>
      <p:pic>
        <p:nvPicPr>
          <p:cNvPr id="13" name="Picture 12"/>
          <p:cNvPicPr>
            <a:picLocks noChangeAspect="1"/>
          </p:cNvPicPr>
          <p:nvPr/>
        </p:nvPicPr>
        <p:blipFill>
          <a:blip r:embed="rId8"/>
          <a:stretch>
            <a:fillRect/>
          </a:stretch>
        </p:blipFill>
        <p:spPr>
          <a:xfrm>
            <a:off x="6736395" y="2087952"/>
            <a:ext cx="1771650" cy="1771650"/>
          </a:xfrm>
          <a:prstGeom prst="rect">
            <a:avLst/>
          </a:prstGeom>
        </p:spPr>
      </p:pic>
      <p:pic>
        <p:nvPicPr>
          <p:cNvPr id="14" name="Picture 13"/>
          <p:cNvPicPr>
            <a:picLocks noChangeAspect="1"/>
          </p:cNvPicPr>
          <p:nvPr/>
        </p:nvPicPr>
        <p:blipFill>
          <a:blip r:embed="rId9"/>
          <a:stretch>
            <a:fillRect/>
          </a:stretch>
        </p:blipFill>
        <p:spPr>
          <a:xfrm>
            <a:off x="2821413" y="4034612"/>
            <a:ext cx="1771650" cy="1771650"/>
          </a:xfrm>
          <a:prstGeom prst="rect">
            <a:avLst/>
          </a:prstGeom>
        </p:spPr>
      </p:pic>
      <p:pic>
        <p:nvPicPr>
          <p:cNvPr id="15" name="Picture 14"/>
          <p:cNvPicPr>
            <a:picLocks noChangeAspect="1"/>
          </p:cNvPicPr>
          <p:nvPr/>
        </p:nvPicPr>
        <p:blipFill>
          <a:blip r:embed="rId10"/>
          <a:stretch>
            <a:fillRect/>
          </a:stretch>
        </p:blipFill>
        <p:spPr>
          <a:xfrm>
            <a:off x="4749033" y="4034612"/>
            <a:ext cx="1768265" cy="176826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5651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anim calcmode="lin" valueType="num">
                                      <p:cBhvr>
                                        <p:cTn id="18" dur="2000" fill="hold"/>
                                        <p:tgtEl>
                                          <p:spTgt spid="10"/>
                                        </p:tgtEl>
                                        <p:attrNameLst>
                                          <p:attrName>ppt_w</p:attrName>
                                        </p:attrNameLst>
                                      </p:cBhvr>
                                      <p:tavLst>
                                        <p:tav tm="0" fmla="#ppt_w*sin(2.5*pi*$)">
                                          <p:val>
                                            <p:fltVal val="0"/>
                                          </p:val>
                                        </p:tav>
                                        <p:tav tm="100000">
                                          <p:val>
                                            <p:fltVal val="1"/>
                                          </p:val>
                                        </p:tav>
                                      </p:tavLst>
                                    </p:anim>
                                    <p:anim calcmode="lin" valueType="num">
                                      <p:cBhvr>
                                        <p:cTn id="19" dur="2000" fill="hold"/>
                                        <p:tgtEl>
                                          <p:spTgt spid="10"/>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anim calcmode="lin" valueType="num">
                                      <p:cBhvr>
                                        <p:cTn id="23" dur="2000" fill="hold"/>
                                        <p:tgtEl>
                                          <p:spTgt spid="13"/>
                                        </p:tgtEl>
                                        <p:attrNameLst>
                                          <p:attrName>ppt_w</p:attrName>
                                        </p:attrNameLst>
                                      </p:cBhvr>
                                      <p:tavLst>
                                        <p:tav tm="0" fmla="#ppt_w*sin(2.5*pi*$)">
                                          <p:val>
                                            <p:fltVal val="0"/>
                                          </p:val>
                                        </p:tav>
                                        <p:tav tm="100000">
                                          <p:val>
                                            <p:fltVal val="1"/>
                                          </p:val>
                                        </p:tav>
                                      </p:tavLst>
                                    </p:anim>
                                    <p:anim calcmode="lin" valueType="num">
                                      <p:cBhvr>
                                        <p:cTn id="24" dur="2000" fill="hold"/>
                                        <p:tgtEl>
                                          <p:spTgt spid="13"/>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0"/>
                                        <p:tgtEl>
                                          <p:spTgt spid="12"/>
                                        </p:tgtEl>
                                      </p:cBhvr>
                                    </p:animEffect>
                                    <p:anim calcmode="lin" valueType="num">
                                      <p:cBhvr>
                                        <p:cTn id="28" dur="2000" fill="hold"/>
                                        <p:tgtEl>
                                          <p:spTgt spid="12"/>
                                        </p:tgtEl>
                                        <p:attrNameLst>
                                          <p:attrName>ppt_w</p:attrName>
                                        </p:attrNameLst>
                                      </p:cBhvr>
                                      <p:tavLst>
                                        <p:tav tm="0" fmla="#ppt_w*sin(2.5*pi*$)">
                                          <p:val>
                                            <p:fltVal val="0"/>
                                          </p:val>
                                        </p:tav>
                                        <p:tav tm="100000">
                                          <p:val>
                                            <p:fltVal val="1"/>
                                          </p:val>
                                        </p:tav>
                                      </p:tavLst>
                                    </p:anim>
                                    <p:anim calcmode="lin" valueType="num">
                                      <p:cBhvr>
                                        <p:cTn id="29" dur="2000" fill="hold"/>
                                        <p:tgtEl>
                                          <p:spTgt spid="12"/>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000"/>
                                        <p:tgtEl>
                                          <p:spTgt spid="14"/>
                                        </p:tgtEl>
                                      </p:cBhvr>
                                    </p:animEffect>
                                    <p:anim calcmode="lin" valueType="num">
                                      <p:cBhvr>
                                        <p:cTn id="33" dur="2000" fill="hold"/>
                                        <p:tgtEl>
                                          <p:spTgt spid="14"/>
                                        </p:tgtEl>
                                        <p:attrNameLst>
                                          <p:attrName>ppt_w</p:attrName>
                                        </p:attrNameLst>
                                      </p:cBhvr>
                                      <p:tavLst>
                                        <p:tav tm="0" fmla="#ppt_w*sin(2.5*pi*$)">
                                          <p:val>
                                            <p:fltVal val="0"/>
                                          </p:val>
                                        </p:tav>
                                        <p:tav tm="100000">
                                          <p:val>
                                            <p:fltVal val="1"/>
                                          </p:val>
                                        </p:tav>
                                      </p:tavLst>
                                    </p:anim>
                                    <p:anim calcmode="lin" valueType="num">
                                      <p:cBhvr>
                                        <p:cTn id="34" dur="2000" fill="hold"/>
                                        <p:tgtEl>
                                          <p:spTgt spid="14"/>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25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000"/>
                                        <p:tgtEl>
                                          <p:spTgt spid="15"/>
                                        </p:tgtEl>
                                      </p:cBhvr>
                                    </p:animEffect>
                                    <p:anim calcmode="lin" valueType="num">
                                      <p:cBhvr>
                                        <p:cTn id="38" dur="2000" fill="hold"/>
                                        <p:tgtEl>
                                          <p:spTgt spid="15"/>
                                        </p:tgtEl>
                                        <p:attrNameLst>
                                          <p:attrName>ppt_w</p:attrName>
                                        </p:attrNameLst>
                                      </p:cBhvr>
                                      <p:tavLst>
                                        <p:tav tm="0" fmla="#ppt_w*sin(2.5*pi*$)">
                                          <p:val>
                                            <p:fltVal val="0"/>
                                          </p:val>
                                        </p:tav>
                                        <p:tav tm="100000">
                                          <p:val>
                                            <p:fltVal val="1"/>
                                          </p:val>
                                        </p:tav>
                                      </p:tavLst>
                                    </p:anim>
                                    <p:anim calcmode="lin" valueType="num">
                                      <p:cBhvr>
                                        <p:cTn id="39" dur="2000" fill="hold"/>
                                        <p:tgtEl>
                                          <p:spTgt spid="15"/>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30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2000"/>
                                        <p:tgtEl>
                                          <p:spTgt spid="11"/>
                                        </p:tgtEl>
                                      </p:cBhvr>
                                    </p:animEffect>
                                    <p:anim calcmode="lin" valueType="num">
                                      <p:cBhvr>
                                        <p:cTn id="43" dur="2000" fill="hold"/>
                                        <p:tgtEl>
                                          <p:spTgt spid="11"/>
                                        </p:tgtEl>
                                        <p:attrNameLst>
                                          <p:attrName>ppt_w</p:attrName>
                                        </p:attrNameLst>
                                      </p:cBhvr>
                                      <p:tavLst>
                                        <p:tav tm="0" fmla="#ppt_w*sin(2.5*pi*$)">
                                          <p:val>
                                            <p:fltVal val="0"/>
                                          </p:val>
                                        </p:tav>
                                        <p:tav tm="100000">
                                          <p:val>
                                            <p:fltVal val="1"/>
                                          </p:val>
                                        </p:tav>
                                      </p:tavLst>
                                    </p:anim>
                                    <p:anim calcmode="lin" valueType="num">
                                      <p:cBhvr>
                                        <p:cTn id="44"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Church Benefits to Social Media</a:t>
            </a:r>
          </a:p>
        </p:txBody>
      </p:sp>
      <p:sp>
        <p:nvSpPr>
          <p:cNvPr id="3" name="Content Placeholder 2"/>
          <p:cNvSpPr>
            <a:spLocks noGrp="1"/>
          </p:cNvSpPr>
          <p:nvPr>
            <p:ph idx="1"/>
          </p:nvPr>
        </p:nvSpPr>
        <p:spPr/>
        <p:txBody>
          <a:bodyPr>
            <a:normAutofit/>
          </a:bodyPr>
          <a:lstStyle/>
          <a:p>
            <a:pPr marL="228600" indent="-228600">
              <a:buFont typeface="Arial" panose="020B0604020202020204" pitchFamily="34" charset="0"/>
              <a:buChar char="•"/>
            </a:pPr>
            <a:r>
              <a:rPr lang="en-US" dirty="0"/>
              <a:t>Inexpensive method to reach out to congregation</a:t>
            </a:r>
          </a:p>
          <a:p>
            <a:pPr marL="228600" indent="-228600">
              <a:buFont typeface="Arial" panose="020B0604020202020204" pitchFamily="34" charset="0"/>
              <a:buChar char="•"/>
            </a:pPr>
            <a:r>
              <a:rPr lang="en-US" dirty="0"/>
              <a:t>Inform church members and visitors </a:t>
            </a:r>
          </a:p>
          <a:p>
            <a:pPr marL="228600" indent="-228600">
              <a:buFont typeface="Arial" panose="020B0604020202020204" pitchFamily="34" charset="0"/>
              <a:buChar char="•"/>
            </a:pPr>
            <a:r>
              <a:rPr lang="en-US" dirty="0"/>
              <a:t>Increase intergenerational mentoring,</a:t>
            </a:r>
          </a:p>
          <a:p>
            <a:pPr marL="228600" indent="-228600">
              <a:buFont typeface="Arial" panose="020B0604020202020204" pitchFamily="34" charset="0"/>
              <a:buChar char="•"/>
            </a:pPr>
            <a:r>
              <a:rPr lang="en-US" dirty="0"/>
              <a:t>Outreach to new members</a:t>
            </a:r>
          </a:p>
          <a:p>
            <a:pPr marL="228600" indent="-228600">
              <a:buFont typeface="Arial" panose="020B0604020202020204" pitchFamily="34" charset="0"/>
              <a:buChar char="•"/>
            </a:pPr>
            <a:r>
              <a:rPr lang="en-US" dirty="0"/>
              <a:t>Evangelize to those who are seeking salvation</a:t>
            </a:r>
          </a:p>
          <a:p>
            <a:pPr marL="228600" indent="-228600">
              <a:buFont typeface="Arial" panose="020B0604020202020204" pitchFamily="34" charset="0"/>
              <a:buChar char="•"/>
            </a:pPr>
            <a:r>
              <a:rPr lang="en-US" dirty="0"/>
              <a:t>Go Green to Save Money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a:t>
            </a:r>
          </a:p>
        </p:txBody>
      </p:sp>
      <p:sp>
        <p:nvSpPr>
          <p:cNvPr id="4" name="Text Placeholder 3"/>
          <p:cNvSpPr>
            <a:spLocks noGrp="1"/>
          </p:cNvSpPr>
          <p:nvPr>
            <p:ph type="body" sz="half" idx="2"/>
          </p:nvPr>
        </p:nvSpPr>
        <p:spPr/>
        <p:txBody>
          <a:bodyPr/>
          <a:lstStyle/>
          <a:p>
            <a:endParaRPr lang="en-US"/>
          </a:p>
        </p:txBody>
      </p:sp>
      <p:pic>
        <p:nvPicPr>
          <p:cNvPr id="3" name="Picture 2"/>
          <p:cNvPicPr>
            <a:picLocks noChangeAspect="1"/>
          </p:cNvPicPr>
          <p:nvPr/>
        </p:nvPicPr>
        <p:blipFill>
          <a:blip r:embed="rId3"/>
          <a:srcRect l="-78" t="-138" r="235" b="5793"/>
          <a:stretch>
            <a:fillRect/>
          </a:stretch>
        </p:blipFill>
        <p:spPr>
          <a:xfrm>
            <a:off x="0" y="0"/>
            <a:ext cx="9149617" cy="4916334"/>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7343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Biblical Communication </a:t>
            </a:r>
            <a:endParaRPr lang="en-US" dirty="0"/>
          </a:p>
        </p:txBody>
      </p:sp>
      <p:sp>
        <p:nvSpPr>
          <p:cNvPr id="3" name="Content Placeholder 2"/>
          <p:cNvSpPr>
            <a:spLocks noGrp="1"/>
          </p:cNvSpPr>
          <p:nvPr>
            <p:ph idx="1"/>
          </p:nvPr>
        </p:nvSpPr>
        <p:spPr/>
        <p:txBody>
          <a:bodyPr vert="horz" lIns="0" tIns="45720" rIns="0" bIns="45720" rtlCol="0" anchor="t">
            <a:normAutofit/>
          </a:bodyPr>
          <a:lstStyle/>
          <a:p>
            <a:r>
              <a:rPr lang="en-US" b="1" dirty="0">
                <a:solidFill>
                  <a:schemeClr val="accent2">
                    <a:lumMod val="75000"/>
                  </a:schemeClr>
                </a:solidFill>
                <a:latin typeface="Arial" charset="0"/>
              </a:rPr>
              <a:t>Matthew </a:t>
            </a:r>
            <a:r>
              <a:rPr lang="en-US" b="1" dirty="0" smtClean="0">
                <a:solidFill>
                  <a:schemeClr val="accent2">
                    <a:lumMod val="75000"/>
                  </a:schemeClr>
                </a:solidFill>
                <a:latin typeface="Arial" charset="0"/>
              </a:rPr>
              <a:t>18:19-20</a:t>
            </a:r>
            <a:r>
              <a:rPr lang="en-US" b="1" dirty="0" smtClean="0">
                <a:solidFill>
                  <a:srgbClr val="222222"/>
                </a:solidFill>
                <a:latin typeface="Arial" charset="0"/>
              </a:rPr>
              <a:t/>
            </a:r>
            <a:br>
              <a:rPr lang="en-US" b="1" dirty="0" smtClean="0">
                <a:solidFill>
                  <a:srgbClr val="222222"/>
                </a:solidFill>
                <a:latin typeface="Arial" charset="0"/>
              </a:rPr>
            </a:br>
            <a:r>
              <a:rPr lang="en-US" dirty="0" smtClean="0"/>
              <a:t>For </a:t>
            </a:r>
            <a:r>
              <a:rPr lang="en-US" dirty="0"/>
              <a:t>where two or three gather in my name, there am I with them.</a:t>
            </a:r>
            <a:br>
              <a:rPr lang="en-US" dirty="0"/>
            </a:br>
            <a:r>
              <a:rPr lang="en-US" dirty="0" smtClean="0">
                <a:solidFill>
                  <a:schemeClr val="accent2">
                    <a:lumMod val="75000"/>
                  </a:schemeClr>
                </a:solidFill>
              </a:rPr>
              <a:t/>
            </a:r>
            <a:br>
              <a:rPr lang="en-US" dirty="0" smtClean="0">
                <a:solidFill>
                  <a:schemeClr val="accent2">
                    <a:lumMod val="75000"/>
                  </a:schemeClr>
                </a:solidFill>
              </a:rPr>
            </a:br>
            <a:r>
              <a:rPr lang="en-US" b="1" dirty="0">
                <a:solidFill>
                  <a:schemeClr val="accent2">
                    <a:lumMod val="75000"/>
                  </a:schemeClr>
                </a:solidFill>
                <a:latin typeface="Arial" charset="0"/>
              </a:rPr>
              <a:t>Ecclesiastes </a:t>
            </a:r>
            <a:r>
              <a:rPr lang="en-US" b="1" dirty="0" smtClean="0">
                <a:solidFill>
                  <a:schemeClr val="accent2">
                    <a:lumMod val="75000"/>
                  </a:schemeClr>
                </a:solidFill>
                <a:latin typeface="Arial" charset="0"/>
              </a:rPr>
              <a:t>4:9-10</a:t>
            </a:r>
            <a:r>
              <a:rPr lang="en-US" dirty="0" smtClean="0"/>
              <a:t/>
            </a:r>
            <a:br>
              <a:rPr lang="en-US" dirty="0" smtClean="0"/>
            </a:br>
            <a:r>
              <a:rPr lang="en-US" dirty="0" smtClean="0"/>
              <a:t>Two </a:t>
            </a:r>
            <a:r>
              <a:rPr lang="en-US" dirty="0"/>
              <a:t>are better than one, because they have a good return for their labor: If either of them falls down, one can help the other up. But pity anyone who falls and has no one to help them </a:t>
            </a:r>
            <a:r>
              <a:rPr lang="en-US" dirty="0" smtClean="0"/>
              <a:t>up</a:t>
            </a:r>
            <a:br>
              <a:rPr lang="en-US" dirty="0" smtClean="0"/>
            </a:br>
            <a:r>
              <a:rPr lang="en-US" dirty="0"/>
              <a:t/>
            </a:r>
            <a:br>
              <a:rPr lang="en-US" dirty="0"/>
            </a:br>
            <a:r>
              <a:rPr lang="en-US" b="1" dirty="0">
                <a:solidFill>
                  <a:schemeClr val="accent2">
                    <a:lumMod val="75000"/>
                  </a:schemeClr>
                </a:solidFill>
              </a:rPr>
              <a:t>Acts </a:t>
            </a:r>
            <a:r>
              <a:rPr lang="en-US" b="1" dirty="0" smtClean="0">
                <a:solidFill>
                  <a:schemeClr val="accent2">
                    <a:lumMod val="75000"/>
                  </a:schemeClr>
                </a:solidFill>
              </a:rPr>
              <a:t>4:31</a:t>
            </a:r>
            <a:r>
              <a:rPr lang="en-US" dirty="0" smtClean="0"/>
              <a:t/>
            </a:r>
            <a:br>
              <a:rPr lang="en-US" dirty="0" smtClean="0"/>
            </a:br>
            <a:r>
              <a:rPr lang="en-US" dirty="0" smtClean="0"/>
              <a:t>And </a:t>
            </a:r>
            <a:r>
              <a:rPr lang="en-US" dirty="0"/>
              <a:t>when they had prayed, the </a:t>
            </a:r>
            <a:r>
              <a:rPr lang="en-US" dirty="0" smtClean="0"/>
              <a:t>place </a:t>
            </a:r>
            <a:r>
              <a:rPr lang="en-US" dirty="0"/>
              <a:t>where they had gathered together was shaken, and they were all filled with the Holy Spirit and began to speak the word of God with </a:t>
            </a:r>
            <a:r>
              <a:rPr lang="en-US" dirty="0" smtClean="0"/>
              <a:t>boldness.</a:t>
            </a:r>
            <a:r>
              <a:rPr lang="en-US" dirty="0"/>
              <a:t/>
            </a:r>
            <a:br>
              <a:rPr lang="en-US" dirty="0"/>
            </a:b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846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Bible say?</a:t>
            </a:r>
          </a:p>
        </p:txBody>
      </p:sp>
      <p:sp>
        <p:nvSpPr>
          <p:cNvPr id="4" name="Text Placeholder 3"/>
          <p:cNvSpPr>
            <a:spLocks noGrp="1"/>
          </p:cNvSpPr>
          <p:nvPr>
            <p:ph type="body" sz="half" idx="2"/>
          </p:nvPr>
        </p:nvSpPr>
        <p:spPr/>
        <p:txBody>
          <a:bodyPr/>
          <a:lstStyle/>
          <a:p>
            <a:endParaRPr lang="en-US"/>
          </a:p>
        </p:txBody>
      </p:sp>
      <p:pic>
        <p:nvPicPr>
          <p:cNvPr id="1026" name="Picture 2" descr="https://s-media-cache-ak0.pinimg.com/564x/a0/52/3b/a0523b89cab8a771e182d02231bff866.jpg"/>
          <p:cNvPicPr>
            <a:picLocks noChangeAspect="1" noChangeArrowheads="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15000" b="14566"/>
          <a:stretch/>
        </p:blipFill>
        <p:spPr bwMode="auto">
          <a:xfrm>
            <a:off x="0" y="0"/>
            <a:ext cx="9144000" cy="644046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5" name="TextBox 4"/>
          <p:cNvSpPr txBox="1"/>
          <p:nvPr/>
        </p:nvSpPr>
        <p:spPr>
          <a:xfrm>
            <a:off x="219808" y="6501384"/>
            <a:ext cx="4941277" cy="369332"/>
          </a:xfrm>
          <a:prstGeom prst="rect">
            <a:avLst/>
          </a:prstGeom>
          <a:noFill/>
        </p:spPr>
        <p:txBody>
          <a:bodyPr wrap="square" rtlCol="0">
            <a:spAutoFit/>
          </a:bodyPr>
          <a:lstStyle/>
          <a:p>
            <a:r>
              <a:rPr lang="en-US" b="1" dirty="0" smtClean="0">
                <a:solidFill>
                  <a:schemeClr val="bg1"/>
                </a:solidFill>
              </a:rPr>
              <a:t>Hebrews 10:24-25</a:t>
            </a:r>
            <a:endParaRPr lang="en-US" b="1"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498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Radical Hospitality?</a:t>
            </a:r>
          </a:p>
        </p:txBody>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3"/>
          <a:srcRect l="-78" t="-125" r="392" b="14662"/>
          <a:stretch>
            <a:fillRect/>
          </a:stretch>
        </p:blipFill>
        <p:spPr>
          <a:xfrm>
            <a:off x="0" y="0"/>
            <a:ext cx="9142413" cy="4923266"/>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437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Radical Hospitality</a:t>
            </a:r>
          </a:p>
        </p:txBody>
      </p:sp>
      <p:sp>
        <p:nvSpPr>
          <p:cNvPr id="3" name="Content Placeholder 2"/>
          <p:cNvSpPr>
            <a:spLocks noGrp="1"/>
          </p:cNvSpPr>
          <p:nvPr>
            <p:ph idx="1"/>
          </p:nvPr>
        </p:nvSpPr>
        <p:spPr/>
        <p:txBody>
          <a:bodyPr vert="horz" lIns="0" tIns="45720" rIns="0" bIns="45720" rtlCol="0" anchor="t">
            <a:normAutofit/>
          </a:bodyPr>
          <a:lstStyle/>
          <a:p>
            <a:r>
              <a:rPr lang="en-US" b="1" dirty="0"/>
              <a:t>Radical</a:t>
            </a:r>
            <a:r>
              <a:rPr lang="en-US" dirty="0"/>
              <a:t>: </a:t>
            </a:r>
            <a:r>
              <a:rPr lang="en-US" dirty="0">
                <a:solidFill>
                  <a:srgbClr val="3B3E41"/>
                </a:solidFill>
              </a:rPr>
              <a:t>very new and different from what is traditional or ordinary</a:t>
            </a:r>
            <a:endParaRPr lang="en-US" dirty="0">
              <a:solidFill>
                <a:srgbClr val="666666"/>
              </a:solidFill>
            </a:endParaRPr>
          </a:p>
          <a:p>
            <a:r>
              <a:rPr lang="en-US" b="1" dirty="0"/>
              <a:t>Hospitality</a:t>
            </a:r>
            <a:r>
              <a:rPr lang="en-US" dirty="0"/>
              <a:t>: </a:t>
            </a:r>
            <a:r>
              <a:rPr lang="en-US" dirty="0">
                <a:solidFill>
                  <a:srgbClr val="666666"/>
                </a:solidFill>
              </a:rPr>
              <a:t>the friendly reception and treatment of guests or strangers.</a:t>
            </a:r>
          </a:p>
          <a:p>
            <a:r>
              <a:rPr lang="en-US" b="1" dirty="0"/>
              <a:t>Radical Hospitality</a:t>
            </a:r>
            <a:r>
              <a:rPr lang="en-US" dirty="0"/>
              <a:t>: </a:t>
            </a:r>
            <a:r>
              <a:rPr lang="en-US" dirty="0">
                <a:solidFill>
                  <a:schemeClr val="tx1"/>
                </a:solidFill>
              </a:rPr>
              <a:t>Practice of putting extraordinary effort and emphasis on making people feel welcome.</a:t>
            </a:r>
            <a:r>
              <a:rPr lang="en-US" dirty="0"/>
              <a:t> Requires intentional invitation and welcome.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37790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Light" charset="0"/>
              </a:rPr>
              <a:t>This relate to Social Media how?</a:t>
            </a:r>
          </a:p>
        </p:txBody>
      </p:sp>
      <p:pic>
        <p:nvPicPr>
          <p:cNvPr id="5" name="Picture Placeholder 4"/>
          <p:cNvPicPr>
            <a:picLocks noGrp="1" noChangeAspect="1"/>
          </p:cNvPicPr>
          <p:nvPr>
            <p:ph type="pic" idx="1"/>
          </p:nvPr>
        </p:nvPicPr>
        <p:blipFill>
          <a:blip r:embed="rId3"/>
          <a:srcRect l="-79" t="2729" r="79" b="16105"/>
          <a:stretch>
            <a:fillRect/>
          </a:stretch>
        </p:blipFill>
        <p:spPr>
          <a:xfrm>
            <a:off x="0" y="627"/>
            <a:ext cx="9143989" cy="4950507"/>
          </a:xfr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97964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Let's Do the Math</a:t>
            </a:r>
          </a:p>
        </p:txBody>
      </p:sp>
      <p:sp>
        <p:nvSpPr>
          <p:cNvPr id="3" name="Content Placeholder 2"/>
          <p:cNvSpPr>
            <a:spLocks noGrp="1"/>
          </p:cNvSpPr>
          <p:nvPr>
            <p:ph idx="1"/>
          </p:nvPr>
        </p:nvSpPr>
        <p:spPr/>
        <p:txBody>
          <a:bodyPr vert="horz" lIns="0" tIns="45720" rIns="0" bIns="45720" rtlCol="0" anchor="t">
            <a:normAutofit/>
          </a:bodyPr>
          <a:lstStyle/>
          <a:p>
            <a:pPr marL="228600" indent="-228600">
              <a:buFont typeface="Arial" panose="020B0604020202020204" pitchFamily="34" charset="0"/>
              <a:buChar char="•"/>
            </a:pPr>
            <a:r>
              <a:rPr lang="en-US" dirty="0"/>
              <a:t>Social Media = Digital Gathering Place</a:t>
            </a:r>
          </a:p>
          <a:p>
            <a:pPr marL="228600" indent="-228600">
              <a:buFont typeface="Arial" panose="020B0604020202020204" pitchFamily="34" charset="0"/>
              <a:buChar char="•"/>
            </a:pPr>
            <a:r>
              <a:rPr lang="en-US" dirty="0"/>
              <a:t>Relationship = Person + Person </a:t>
            </a:r>
          </a:p>
          <a:p>
            <a:pPr marL="228600" indent="-228600">
              <a:buFont typeface="Arial" panose="020B0604020202020204" pitchFamily="34" charset="0"/>
              <a:buChar char="•"/>
            </a:pPr>
            <a:r>
              <a:rPr lang="en-US" dirty="0"/>
              <a:t>God’s Presence = (2 x Person) + Gathering </a:t>
            </a:r>
          </a:p>
          <a:p>
            <a:pPr marL="228600" indent="-228600">
              <a:buFont typeface="Arial" panose="020B0604020202020204" pitchFamily="34" charset="0"/>
              <a:buChar char="•"/>
            </a:pPr>
            <a:r>
              <a:rPr lang="en-US" dirty="0"/>
              <a:t>God’s Presence = Relationship + Social Media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86113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Would Jesus Friend</a:t>
            </a:r>
            <a:endParaRPr lang="en-US" dirty="0"/>
          </a:p>
        </p:txBody>
      </p:sp>
      <p:pic>
        <p:nvPicPr>
          <p:cNvPr id="5" name="Picture Placeholder 4"/>
          <p:cNvPicPr>
            <a:picLocks noGrp="1" noChangeAspect="1"/>
          </p:cNvPicPr>
          <p:nvPr>
            <p:ph type="pic" idx="1"/>
          </p:nvPr>
        </p:nvPicPr>
        <p:blipFill>
          <a:blip r:embed="rId3"/>
          <a:srcRect l="515" r="515"/>
          <a:stretch>
            <a:fillRect/>
          </a:stretch>
        </p:blipFill>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205601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308919" y="5453618"/>
            <a:ext cx="4572000" cy="584775"/>
          </a:xfrm>
          <a:prstGeom prst="rect">
            <a:avLst/>
          </a:prstGeom>
        </p:spPr>
        <p:txBody>
          <a:bodyPr>
            <a:spAutoFit/>
          </a:bodyPr>
          <a:lstStyle/>
          <a:p>
            <a:r>
              <a:rPr lang="en-US" sz="1400" dirty="0">
                <a:hlinkClick r:id="rId4"/>
              </a:rPr>
              <a:t>https://www.youtube.com/watch?v=-</a:t>
            </a:r>
            <a:r>
              <a:rPr lang="en-US" sz="1400" dirty="0" smtClean="0">
                <a:hlinkClick r:id="rId4"/>
              </a:rPr>
              <a:t>Tci9EYMmAY</a:t>
            </a:r>
            <a:endParaRPr lang="en-US" sz="1400" dirty="0" smtClean="0"/>
          </a:p>
          <a:p>
            <a:endParaRPr lang="en-US" dirty="0"/>
          </a:p>
        </p:txBody>
      </p:sp>
      <p:pic>
        <p:nvPicPr>
          <p:cNvPr id="2" name="-Tci9EYMmAY"/>
          <p:cNvPicPr/>
          <p:nvPr>
            <a:videoFile r:link="rId1"/>
          </p:nvPr>
        </p:nvPicPr>
        <p:blipFill>
          <a:blip r:embed="rId5"/>
          <a:stretch>
            <a:fillRect/>
          </a:stretch>
        </p:blipFill>
        <p:spPr>
          <a:xfrm>
            <a:off x="0" y="310118"/>
            <a:ext cx="9144000" cy="51435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13954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a:t>
            </a:r>
            <a:r>
              <a:rPr lang="en-US" dirty="0" smtClean="0"/>
              <a:t>ho </a:t>
            </a:r>
            <a:r>
              <a:rPr lang="en-US" b="1" dirty="0" smtClean="0"/>
              <a:t>W</a:t>
            </a:r>
            <a:r>
              <a:rPr lang="en-US" dirty="0" smtClean="0"/>
              <a:t>ould </a:t>
            </a:r>
            <a:r>
              <a:rPr lang="en-US" b="1" dirty="0" smtClean="0"/>
              <a:t>J</a:t>
            </a:r>
            <a:r>
              <a:rPr lang="en-US" dirty="0" smtClean="0"/>
              <a:t>esus </a:t>
            </a:r>
            <a:r>
              <a:rPr lang="en-US" b="1" dirty="0" smtClean="0"/>
              <a:t>F</a:t>
            </a:r>
            <a:r>
              <a:rPr lang="en-US" dirty="0" smtClean="0"/>
              <a:t>riend?</a:t>
            </a:r>
            <a:endParaRPr lang="en-US" dirty="0"/>
          </a:p>
        </p:txBody>
      </p:sp>
      <p:sp>
        <p:nvSpPr>
          <p:cNvPr id="3" name="Content Placeholder 2"/>
          <p:cNvSpPr>
            <a:spLocks noGrp="1"/>
          </p:cNvSpPr>
          <p:nvPr>
            <p:ph idx="1"/>
          </p:nvPr>
        </p:nvSpPr>
        <p:spPr/>
        <p:txBody>
          <a:bodyPr vert="horz" lIns="0" tIns="45720" rIns="0" bIns="45720" rtlCol="0" anchor="t">
            <a:normAutofit/>
          </a:bodyPr>
          <a:lstStyle/>
          <a:p>
            <a:pPr marL="0" indent="0">
              <a:buNone/>
            </a:pPr>
            <a:endParaRPr lang="en-US" dirty="0"/>
          </a:p>
          <a:p>
            <a:pPr marL="228600" indent="-228600">
              <a:buFont typeface="Arial" panose="020B0604020202020204" pitchFamily="34" charset="0"/>
              <a:buChar char="•"/>
            </a:pPr>
            <a:r>
              <a:rPr lang="en-US" dirty="0"/>
              <a:t>Who does Jesus accept?</a:t>
            </a:r>
          </a:p>
          <a:p>
            <a:pPr marL="228600" indent="-228600">
              <a:buFont typeface="Arial" panose="020B0604020202020204" pitchFamily="34" charset="0"/>
              <a:buChar char="•"/>
            </a:pPr>
            <a:r>
              <a:rPr lang="en-US" dirty="0"/>
              <a:t>How does he accept them?</a:t>
            </a:r>
          </a:p>
          <a:p>
            <a:pPr marL="228600" indent="-228600">
              <a:buFont typeface="Arial" panose="020B0604020202020204" pitchFamily="34" charset="0"/>
              <a:buChar char="•"/>
            </a:pPr>
            <a:r>
              <a:rPr lang="en-US" dirty="0"/>
              <a:t>What does he say to them?</a:t>
            </a:r>
          </a:p>
          <a:p>
            <a:pPr marL="228600" indent="-228600">
              <a:buFont typeface="Arial" panose="020B0604020202020204" pitchFamily="34" charset="0"/>
              <a:buChar char="•"/>
            </a:pPr>
            <a:r>
              <a:rPr lang="en-US" dirty="0"/>
              <a:t>What does he do for them?</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0871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See it In Action</a:t>
            </a:r>
          </a:p>
        </p:txBody>
      </p:sp>
      <p:pic>
        <p:nvPicPr>
          <p:cNvPr id="5" name="Picture Placeholder 4"/>
          <p:cNvPicPr>
            <a:picLocks noGrp="1" noChangeAspect="1"/>
          </p:cNvPicPr>
          <p:nvPr>
            <p:ph type="pic" idx="1"/>
          </p:nvPr>
        </p:nvPicPr>
        <p:blipFill>
          <a:blip r:embed="rId3"/>
          <a:srcRect t="14167" b="14167"/>
          <a:stretch>
            <a:fillRect/>
          </a:stretch>
        </p:blipFill>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30341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Gethsemane UMW</a:t>
            </a:r>
          </a:p>
        </p:txBody>
      </p:sp>
      <p:sp>
        <p:nvSpPr>
          <p:cNvPr id="3" name="Content Placeholder 2"/>
          <p:cNvSpPr>
            <a:spLocks noGrp="1"/>
          </p:cNvSpPr>
          <p:nvPr>
            <p:ph idx="1"/>
          </p:nvPr>
        </p:nvSpPr>
        <p:spPr/>
        <p:txBody>
          <a:bodyPr vert="horz" lIns="0" tIns="45720" rIns="0" bIns="45720" rtlCol="0" anchor="t">
            <a:normAutofit/>
          </a:bodyPr>
          <a:lstStyle/>
          <a:p>
            <a:r>
              <a:rPr lang="en-US" sz="2800" dirty="0"/>
              <a:t>UMW Unit Meetings </a:t>
            </a:r>
            <a:r>
              <a:rPr lang="en-US" dirty="0"/>
              <a:t/>
            </a:r>
            <a:br>
              <a:rPr lang="en-US" dirty="0"/>
            </a:br>
            <a:r>
              <a:rPr lang="en-US" dirty="0">
                <a:solidFill>
                  <a:srgbClr val="404040"/>
                </a:solidFill>
                <a:latin typeface="Calibri"/>
              </a:rPr>
              <a:t>Contact Database and Email Reminders</a:t>
            </a:r>
          </a:p>
          <a:p>
            <a:endParaRPr lang="en-US" dirty="0"/>
          </a:p>
          <a:p>
            <a:r>
              <a:rPr lang="en-US" sz="2800" dirty="0"/>
              <a:t>Women's Day 2015 </a:t>
            </a:r>
            <a:r>
              <a:rPr lang="en-US" dirty="0"/>
              <a:t/>
            </a:r>
            <a:br>
              <a:rPr lang="en-US" dirty="0"/>
            </a:br>
            <a:r>
              <a:rPr lang="en-US" dirty="0">
                <a:solidFill>
                  <a:srgbClr val="404040"/>
                </a:solidFill>
                <a:latin typeface="Calibri"/>
              </a:rPr>
              <a:t>Intergenerational Committee and Social Media Posts</a:t>
            </a:r>
          </a:p>
          <a:p>
            <a:endParaRPr lang="en-US" dirty="0"/>
          </a:p>
          <a:p>
            <a:r>
              <a:rPr lang="en-US" sz="2800" dirty="0"/>
              <a:t>#</a:t>
            </a:r>
            <a:r>
              <a:rPr lang="en-US" sz="2800" dirty="0" err="1"/>
              <a:t>UmbrellasforTrafficking</a:t>
            </a:r>
            <a:r>
              <a:rPr lang="en-US" dirty="0"/>
              <a:t> </a:t>
            </a:r>
            <a:br>
              <a:rPr lang="en-US" dirty="0"/>
            </a:br>
            <a:r>
              <a:rPr lang="en-US" dirty="0">
                <a:solidFill>
                  <a:srgbClr val="404040"/>
                </a:solidFill>
                <a:latin typeface="Calibri"/>
              </a:rPr>
              <a:t>UMW Social Media Campaign</a:t>
            </a:r>
            <a:endParaRPr lang="en-US" dirty="0"/>
          </a:p>
          <a:p>
            <a:endParaRPr lang="en-US" dirty="0"/>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55266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MAKE IT HAPPEN?</a:t>
            </a:r>
          </a:p>
        </p:txBody>
      </p:sp>
      <p:pic>
        <p:nvPicPr>
          <p:cNvPr id="5" name="Picture Placeholder 4"/>
          <p:cNvPicPr>
            <a:picLocks noGrp="1" noChangeAspect="1"/>
          </p:cNvPicPr>
          <p:nvPr>
            <p:ph type="pic" idx="1"/>
          </p:nvPr>
        </p:nvPicPr>
        <p:blipFill>
          <a:blip r:embed="rId3"/>
          <a:srcRect t="2222" b="2222"/>
          <a:stretch>
            <a:fillRect/>
          </a:stretch>
        </p:blipFill>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32553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p:txBody>
          <a:bodyPr vert="horz" lIns="0" tIns="45720" rIns="0" bIns="45720" rtlCol="0" anchor="t">
            <a:normAutofit/>
          </a:bodyPr>
          <a:lstStyle/>
          <a:p>
            <a:r>
              <a:rPr lang="en-US" dirty="0"/>
              <a:t>Create a Intergenerational Committee</a:t>
            </a:r>
          </a:p>
          <a:p>
            <a:r>
              <a:rPr lang="en-US" dirty="0"/>
              <a:t>Survey the digital landscape</a:t>
            </a:r>
          </a:p>
          <a:p>
            <a:r>
              <a:rPr lang="en-US" dirty="0"/>
              <a:t>Develop a home for information</a:t>
            </a:r>
          </a:p>
          <a:p>
            <a:r>
              <a:rPr lang="en-US" dirty="0"/>
              <a:t>Encourage digital discipleship and advocacy</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436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p:nvPr>
            <a:videoFile r:link="rId1"/>
          </p:nvPr>
        </p:nvPicPr>
        <p:blipFill>
          <a:blip r:embed="rId4"/>
          <a:stretch>
            <a:fillRect/>
          </a:stretch>
        </p:blipFill>
        <p:spPr>
          <a:xfrm>
            <a:off x="19050" y="523875"/>
            <a:ext cx="9121198" cy="5132462"/>
          </a:xfrm>
          <a:prstGeom prst="rect">
            <a:avLst/>
          </a:prstGeom>
        </p:spPr>
      </p:pic>
      <p:sp>
        <p:nvSpPr>
          <p:cNvPr id="3" name="Rectangle 2"/>
          <p:cNvSpPr/>
          <p:nvPr/>
        </p:nvSpPr>
        <p:spPr>
          <a:xfrm>
            <a:off x="135924" y="5861392"/>
            <a:ext cx="4572000" cy="307777"/>
          </a:xfrm>
          <a:prstGeom prst="rect">
            <a:avLst/>
          </a:prstGeom>
        </p:spPr>
        <p:txBody>
          <a:bodyPr>
            <a:spAutoFit/>
          </a:bodyPr>
          <a:lstStyle/>
          <a:p>
            <a:r>
              <a:rPr lang="en-US" sz="1400" dirty="0">
                <a:hlinkClick r:id="rId5"/>
              </a:rPr>
              <a:t>https://</a:t>
            </a:r>
            <a:r>
              <a:rPr lang="en-US" sz="1400" dirty="0" smtClean="0">
                <a:hlinkClick r:id="rId5"/>
              </a:rPr>
              <a:t>www.youtube.com/watch?v=i-8oN2cDFQo</a:t>
            </a:r>
            <a:endParaRPr lang="en-US" sz="14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41751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Forte">
      <a:majorFont>
        <a:latin typeface="Constantia"/>
        <a:ea typeface=""/>
        <a:cs typeface=""/>
        <a:font script="Jpan" typeface="ＭＳ 明朝"/>
      </a:majorFont>
      <a:minorFont>
        <a:latin typeface="Constantia"/>
        <a:ea typeface=""/>
        <a:cs typeface=""/>
        <a:font script="Jpan" typeface="ＭＳ 明朝"/>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1155</TotalTime>
  <Words>989</Words>
  <Application>Microsoft Macintosh PowerPoint</Application>
  <PresentationFormat>On-screen Show (4:3)</PresentationFormat>
  <Paragraphs>145</Paragraphs>
  <Slides>28</Slides>
  <Notes>28</Notes>
  <HiddenSlides>0</HiddenSlides>
  <MMClips>2</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Retrospect</vt:lpstr>
      <vt:lpstr>Digital Disciples</vt:lpstr>
      <vt:lpstr>Agenda </vt:lpstr>
      <vt:lpstr>Introduction</vt:lpstr>
      <vt:lpstr>Communication</vt:lpstr>
      <vt:lpstr>What is Social Media?</vt:lpstr>
      <vt:lpstr>Have you done the following?</vt:lpstr>
      <vt:lpstr>Social Network or Social Media</vt:lpstr>
      <vt:lpstr>Purpose of Social Media</vt:lpstr>
      <vt:lpstr>We're all connected</vt:lpstr>
      <vt:lpstr>Types of Social Media </vt:lpstr>
      <vt:lpstr>Popular Social Media Sites</vt:lpstr>
      <vt:lpstr>Church Benefits to Social Media</vt:lpstr>
      <vt:lpstr>What does the Bible say?</vt:lpstr>
      <vt:lpstr>Biblical Communication </vt:lpstr>
      <vt:lpstr>What does the Bible say?</vt:lpstr>
      <vt:lpstr>What is Radical Hospitality?</vt:lpstr>
      <vt:lpstr>Radical Hospitality</vt:lpstr>
      <vt:lpstr>This relate to Social Media how?</vt:lpstr>
      <vt:lpstr>Let's Do the Math</vt:lpstr>
      <vt:lpstr>Who Would Jesus Friend</vt:lpstr>
      <vt:lpstr>Slide 21</vt:lpstr>
      <vt:lpstr>Who Would Jesus Friend?</vt:lpstr>
      <vt:lpstr>Let's See it In Action</vt:lpstr>
      <vt:lpstr>Gethsemane UMW</vt:lpstr>
      <vt:lpstr>How can we MAKE IT HAPPEN?</vt:lpstr>
      <vt:lpstr>Recommendations</vt:lpstr>
      <vt:lpstr>Slide 27</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for the 21st Century Church</dc:title>
  <dc:creator>Brittney Drakeford</dc:creator>
  <cp:lastModifiedBy>Brittney Drakeford</cp:lastModifiedBy>
  <cp:revision>136</cp:revision>
  <cp:lastPrinted>2016-02-19T22:17:55Z</cp:lastPrinted>
  <dcterms:created xsi:type="dcterms:W3CDTF">2016-02-20T13:48:42Z</dcterms:created>
  <dcterms:modified xsi:type="dcterms:W3CDTF">2016-02-20T13:54:16Z</dcterms:modified>
</cp:coreProperties>
</file>